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 id="2147483648" r:id="rId2"/>
    <p:sldMasterId id="2147483660" r:id="rId3"/>
    <p:sldMasterId id="2147483698" r:id="rId4"/>
    <p:sldMasterId id="2147483684" r:id="rId5"/>
    <p:sldMasterId id="2147483696" r:id="rId6"/>
    <p:sldMasterId id="2147483713" r:id="rId7"/>
    <p:sldMasterId id="2147483725" r:id="rId8"/>
  </p:sldMasterIdLst>
  <p:notesMasterIdLst>
    <p:notesMasterId r:id="rId47"/>
  </p:notesMasterIdLst>
  <p:sldIdLst>
    <p:sldId id="261" r:id="rId9"/>
    <p:sldId id="276" r:id="rId10"/>
    <p:sldId id="286" r:id="rId11"/>
    <p:sldId id="266" r:id="rId12"/>
    <p:sldId id="258" r:id="rId13"/>
    <p:sldId id="267" r:id="rId14"/>
    <p:sldId id="268" r:id="rId15"/>
    <p:sldId id="269" r:id="rId16"/>
    <p:sldId id="272" r:id="rId17"/>
    <p:sldId id="274" r:id="rId18"/>
    <p:sldId id="275" r:id="rId19"/>
    <p:sldId id="277" r:id="rId20"/>
    <p:sldId id="278" r:id="rId21"/>
    <p:sldId id="279" r:id="rId22"/>
    <p:sldId id="280" r:id="rId23"/>
    <p:sldId id="270" r:id="rId24"/>
    <p:sldId id="281" r:id="rId25"/>
    <p:sldId id="282" r:id="rId26"/>
    <p:sldId id="283" r:id="rId27"/>
    <p:sldId id="284" r:id="rId28"/>
    <p:sldId id="271" r:id="rId29"/>
    <p:sldId id="285" r:id="rId30"/>
    <p:sldId id="273" r:id="rId31"/>
    <p:sldId id="287" r:id="rId32"/>
    <p:sldId id="296" r:id="rId33"/>
    <p:sldId id="290" r:id="rId34"/>
    <p:sldId id="291" r:id="rId35"/>
    <p:sldId id="292" r:id="rId36"/>
    <p:sldId id="293" r:id="rId37"/>
    <p:sldId id="294" r:id="rId38"/>
    <p:sldId id="295" r:id="rId39"/>
    <p:sldId id="288" r:id="rId40"/>
    <p:sldId id="305" r:id="rId41"/>
    <p:sldId id="302" r:id="rId42"/>
    <p:sldId id="303" r:id="rId43"/>
    <p:sldId id="304" r:id="rId44"/>
    <p:sldId id="300" r:id="rId45"/>
    <p:sldId id="30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Darany" initials="RD" lastIdx="1" clrIdx="0">
    <p:extLst>
      <p:ext uri="{19B8F6BF-5375-455C-9EA6-DF929625EA0E}">
        <p15:presenceInfo xmlns:p15="http://schemas.microsoft.com/office/powerpoint/2012/main" userId="Rachel Darany" providerId="None"/>
      </p:ext>
    </p:extLst>
  </p:cmAuthor>
  <p:cmAuthor id="2" name="Steve Walker" initials="SW" lastIdx="4" clrIdx="1">
    <p:extLst>
      <p:ext uri="{19B8F6BF-5375-455C-9EA6-DF929625EA0E}">
        <p15:presenceInfo xmlns:p15="http://schemas.microsoft.com/office/powerpoint/2012/main" userId="Steve Walk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A2A6"/>
    <a:srgbClr val="005D5F"/>
    <a:srgbClr val="0CBAB4"/>
    <a:srgbClr val="1119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3" d="100"/>
          <a:sy n="103" d="100"/>
        </p:scale>
        <p:origin x="138"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CTS Applicants</c:v>
                </c:pt>
              </c:strCache>
            </c:strRef>
          </c:tx>
          <c:spPr>
            <a:solidFill>
              <a:srgbClr val="005B5D"/>
            </a:solidFill>
            <a:ln>
              <a:solidFill>
                <a:srgbClr val="005B5D"/>
              </a:solidFill>
            </a:ln>
          </c:spPr>
          <c:dPt>
            <c:idx val="0"/>
            <c:bubble3D val="0"/>
            <c:spPr>
              <a:solidFill>
                <a:srgbClr val="005B5D"/>
              </a:solidFill>
              <a:ln w="19050">
                <a:solidFill>
                  <a:srgbClr val="005B5D"/>
                </a:solidFill>
              </a:ln>
              <a:effectLst/>
            </c:spPr>
            <c:extLst>
              <c:ext xmlns:c16="http://schemas.microsoft.com/office/drawing/2014/chart" uri="{C3380CC4-5D6E-409C-BE32-E72D297353CC}">
                <c16:uniqueId val="{00000001-5FE1-489D-824E-C7D5EE5AD0B4}"/>
              </c:ext>
            </c:extLst>
          </c:dPt>
          <c:dPt>
            <c:idx val="1"/>
            <c:bubble3D val="0"/>
            <c:spPr>
              <a:solidFill>
                <a:schemeClr val="bg1">
                  <a:lumMod val="85000"/>
                </a:schemeClr>
              </a:solidFill>
              <a:ln w="19050">
                <a:solidFill>
                  <a:schemeClr val="bg1">
                    <a:lumMod val="95000"/>
                  </a:schemeClr>
                </a:solidFill>
              </a:ln>
              <a:effectLst/>
            </c:spPr>
            <c:extLst>
              <c:ext xmlns:c16="http://schemas.microsoft.com/office/drawing/2014/chart" uri="{C3380CC4-5D6E-409C-BE32-E72D297353CC}">
                <c16:uniqueId val="{00000003-5FE1-489D-824E-C7D5EE5AD0B4}"/>
              </c:ext>
            </c:extLst>
          </c:dPt>
          <c:dLbls>
            <c:dLbl>
              <c:idx val="0"/>
              <c:layout>
                <c:manualLayout>
                  <c:x val="-0.22981105777192887"/>
                  <c:y val="-0.18412311770367729"/>
                </c:manualLayout>
              </c:layout>
              <c:tx>
                <c:rich>
                  <a:bodyPr rot="0" spcFirstLastPara="1" vertOverflow="ellipsis" vert="horz" wrap="square" lIns="38100" tIns="19050" rIns="38100" bIns="19050" anchor="ctr" anchorCtr="1">
                    <a:spAutoFit/>
                  </a:bodyPr>
                  <a:lstStyle/>
                  <a:p>
                    <a:pPr>
                      <a:defRPr sz="3000" b="0" i="0" u="none" strike="noStrike" kern="1200" baseline="0">
                        <a:solidFill>
                          <a:schemeClr val="bg1"/>
                        </a:solidFill>
                        <a:latin typeface="Arial" panose="020B0604020202020204" pitchFamily="34" charset="0"/>
                        <a:ea typeface="+mn-ea"/>
                        <a:cs typeface="Arial" panose="020B0604020202020204" pitchFamily="34" charset="0"/>
                      </a:defRPr>
                    </a:pPr>
                    <a:fld id="{E4D6E33A-6386-4F1A-BF58-C4E7E73D993A}" type="VALUE">
                      <a:rPr lang="en-US" sz="3000" dirty="0">
                        <a:latin typeface="Arial" panose="020B0604020202020204" pitchFamily="34" charset="0"/>
                        <a:cs typeface="Arial" panose="020B0604020202020204" pitchFamily="34" charset="0"/>
                      </a:rPr>
                      <a:pPr>
                        <a:defRPr sz="3000">
                          <a:solidFill>
                            <a:schemeClr val="bg1"/>
                          </a:solidFill>
                          <a:latin typeface="Arial" panose="020B0604020202020204" pitchFamily="34" charset="0"/>
                          <a:cs typeface="Arial"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3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8645715816395148"/>
                      <c:h val="0.14291751165475802"/>
                    </c:manualLayout>
                  </c15:layout>
                  <c15:dlblFieldTable/>
                  <c15:showDataLabelsRange val="0"/>
                </c:ext>
                <c:ext xmlns:c16="http://schemas.microsoft.com/office/drawing/2014/chart" uri="{C3380CC4-5D6E-409C-BE32-E72D297353CC}">
                  <c16:uniqueId val="{00000001-5FE1-489D-824E-C7D5EE5AD0B4}"/>
                </c:ext>
              </c:extLst>
            </c:dLbl>
            <c:dLbl>
              <c:idx val="1"/>
              <c:layout>
                <c:manualLayout>
                  <c:x val="0.1283914624210703"/>
                  <c:y val="0.143072978458843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FE1-489D-824E-C7D5EE5AD0B4}"/>
                </c:ext>
              </c:extLst>
            </c:dLbl>
            <c:spPr>
              <a:noFill/>
              <a:ln>
                <a:noFill/>
              </a:ln>
              <a:effectLst/>
            </c:spPr>
            <c:txPr>
              <a:bodyPr rot="0" spcFirstLastPara="1" vertOverflow="ellipsis" vert="horz" wrap="square" lIns="38100" tIns="19050" rIns="38100" bIns="19050" anchor="ctr" anchorCtr="1">
                <a:spAutoFit/>
              </a:bodyPr>
              <a:lstStyle/>
              <a:p>
                <a:pPr>
                  <a:defRPr sz="3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2"/>
                <c:pt idx="0">
                  <c:v>Female</c:v>
                </c:pt>
                <c:pt idx="1">
                  <c:v>Male</c:v>
                </c:pt>
              </c:strCache>
            </c:strRef>
          </c:cat>
          <c:val>
            <c:numRef>
              <c:f>Sheet1!$B$2:$B$3</c:f>
              <c:numCache>
                <c:formatCode>0%</c:formatCode>
                <c:ptCount val="2"/>
                <c:pt idx="0">
                  <c:v>0.67</c:v>
                </c:pt>
                <c:pt idx="1">
                  <c:v>0.33</c:v>
                </c:pt>
              </c:numCache>
            </c:numRef>
          </c:val>
          <c:extLst>
            <c:ext xmlns:c16="http://schemas.microsoft.com/office/drawing/2014/chart" uri="{C3380CC4-5D6E-409C-BE32-E72D297353CC}">
              <c16:uniqueId val="{00000004-5FE1-489D-824E-C7D5EE5AD0B4}"/>
            </c:ext>
          </c:extLst>
        </c:ser>
        <c:dLbls>
          <c:showLegendKey val="0"/>
          <c:showVal val="0"/>
          <c:showCatName val="0"/>
          <c:showSerName val="0"/>
          <c:showPercent val="0"/>
          <c:showBubbleSize val="0"/>
          <c:showLeaderLines val="0"/>
        </c:dLbls>
        <c:firstSliceAng val="0"/>
      </c:pieChart>
      <c:spPr>
        <a:noFill/>
        <a:ln>
          <a:noFill/>
        </a:ln>
        <a:effectLst/>
      </c:spPr>
    </c:plotArea>
    <c:legend>
      <c:legendPos val="r"/>
      <c:layout>
        <c:manualLayout>
          <c:xMode val="edge"/>
          <c:yMode val="edge"/>
          <c:x val="0.15186161255631092"/>
          <c:y val="0.8370202666167057"/>
          <c:w val="0.48335332163304595"/>
          <c:h val="0.1408229429325306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2000" b="1" dirty="0">
                <a:latin typeface="Arial" panose="020B0604020202020204" pitchFamily="34" charset="0"/>
                <a:cs typeface="Arial" panose="020B0604020202020204" pitchFamily="34" charset="0"/>
              </a:rPr>
              <a:t>Age</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005D5F"/>
            </a:solidFill>
            <a:ln>
              <a:noFill/>
            </a:ln>
            <a:effectLst/>
          </c:spPr>
          <c:invertIfNegative val="0"/>
          <c:cat>
            <c:strRef>
              <c:f>Sheet1!$A$2:$A$5</c:f>
              <c:strCache>
                <c:ptCount val="4"/>
                <c:pt idx="0">
                  <c:v>18 or Under</c:v>
                </c:pt>
                <c:pt idx="1">
                  <c:v>19-22</c:v>
                </c:pt>
                <c:pt idx="2">
                  <c:v>23-29</c:v>
                </c:pt>
                <c:pt idx="3">
                  <c:v>30 or Older</c:v>
                </c:pt>
              </c:strCache>
            </c:strRef>
          </c:cat>
          <c:val>
            <c:numRef>
              <c:f>Sheet1!$B$2:$B$5</c:f>
              <c:numCache>
                <c:formatCode>General</c:formatCode>
                <c:ptCount val="4"/>
                <c:pt idx="0">
                  <c:v>42</c:v>
                </c:pt>
                <c:pt idx="1">
                  <c:v>39</c:v>
                </c:pt>
                <c:pt idx="2">
                  <c:v>49</c:v>
                </c:pt>
                <c:pt idx="3">
                  <c:v>49</c:v>
                </c:pt>
              </c:numCache>
            </c:numRef>
          </c:val>
          <c:extLst>
            <c:ext xmlns:c16="http://schemas.microsoft.com/office/drawing/2014/chart" uri="{C3380CC4-5D6E-409C-BE32-E72D297353CC}">
              <c16:uniqueId val="{00000000-066A-4601-B48A-3BAC579A6A4B}"/>
            </c:ext>
          </c:extLst>
        </c:ser>
        <c:dLbls>
          <c:showLegendKey val="0"/>
          <c:showVal val="0"/>
          <c:showCatName val="0"/>
          <c:showSerName val="0"/>
          <c:showPercent val="0"/>
          <c:showBubbleSize val="0"/>
        </c:dLbls>
        <c:gapWidth val="100"/>
        <c:overlap val="-27"/>
        <c:axId val="535833432"/>
        <c:axId val="535830480"/>
      </c:barChart>
      <c:catAx>
        <c:axId val="53583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35830480"/>
        <c:crosses val="autoZero"/>
        <c:auto val="1"/>
        <c:lblAlgn val="ctr"/>
        <c:lblOffset val="100"/>
        <c:noMultiLvlLbl val="0"/>
      </c:catAx>
      <c:valAx>
        <c:axId val="535830480"/>
        <c:scaling>
          <c:orientation val="minMax"/>
          <c:max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35833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latin typeface="Arial" panose="020B0604020202020204" pitchFamily="34" charset="0"/>
                <a:cs typeface="Arial" panose="020B0604020202020204" pitchFamily="34" charset="0"/>
              </a:rPr>
              <a:t>Impact</a:t>
            </a:r>
            <a:r>
              <a:rPr lang="en-US" b="1" baseline="0" dirty="0">
                <a:latin typeface="Arial" panose="020B0604020202020204" pitchFamily="34" charset="0"/>
                <a:cs typeface="Arial" panose="020B0604020202020204" pitchFamily="34" charset="0"/>
              </a:rPr>
              <a:t> of CTS on Average Awardee</a:t>
            </a:r>
            <a:endParaRPr lang="en-US" b="1"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5473082421751899E-2"/>
          <c:y val="0.10280986842529184"/>
          <c:w val="0.92188702943899614"/>
          <c:h val="0.68945670141035442"/>
        </c:manualLayout>
      </c:layout>
      <c:barChart>
        <c:barDir val="col"/>
        <c:grouping val="stacked"/>
        <c:varyColors val="0"/>
        <c:ser>
          <c:idx val="0"/>
          <c:order val="0"/>
          <c:tx>
            <c:strRef>
              <c:f>Sheet1!$B$1</c:f>
              <c:strCache>
                <c:ptCount val="1"/>
                <c:pt idx="0">
                  <c:v>Average Grant</c:v>
                </c:pt>
              </c:strCache>
            </c:strRef>
          </c:tx>
          <c:spPr>
            <a:solidFill>
              <a:schemeClr val="bg1">
                <a:lumMod val="6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&lt;50% Median Family Income</c:v>
                </c:pt>
                <c:pt idx="1">
                  <c:v>50-100% Median Family Income</c:v>
                </c:pt>
                <c:pt idx="2">
                  <c:v>100-125% Median Family Income</c:v>
                </c:pt>
              </c:strCache>
            </c:strRef>
          </c:cat>
          <c:val>
            <c:numRef>
              <c:f>Sheet1!$B$2:$B$4</c:f>
              <c:numCache>
                <c:formatCode>General</c:formatCode>
                <c:ptCount val="3"/>
                <c:pt idx="0">
                  <c:v>6069</c:v>
                </c:pt>
                <c:pt idx="1">
                  <c:v>3011</c:v>
                </c:pt>
                <c:pt idx="2">
                  <c:v>1403</c:v>
                </c:pt>
              </c:numCache>
            </c:numRef>
          </c:val>
          <c:extLst>
            <c:ext xmlns:c16="http://schemas.microsoft.com/office/drawing/2014/chart" uri="{C3380CC4-5D6E-409C-BE32-E72D297353CC}">
              <c16:uniqueId val="{00000000-DB9B-49DA-BB7C-5DC49F5EA416}"/>
            </c:ext>
          </c:extLst>
        </c:ser>
        <c:ser>
          <c:idx val="1"/>
          <c:order val="1"/>
          <c:tx>
            <c:strRef>
              <c:f>Sheet1!$C$1</c:f>
              <c:strCache>
                <c:ptCount val="1"/>
                <c:pt idx="0">
                  <c:v>WSOS</c:v>
                </c:pt>
              </c:strCache>
            </c:strRef>
          </c:tx>
          <c:spPr>
            <a:solidFill>
              <a:srgbClr val="005D5B"/>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&lt;50% Median Family Income</c:v>
                </c:pt>
                <c:pt idx="1">
                  <c:v>50-100% Median Family Income</c:v>
                </c:pt>
                <c:pt idx="2">
                  <c:v>100-125% Median Family Income</c:v>
                </c:pt>
              </c:strCache>
            </c:strRef>
          </c:cat>
          <c:val>
            <c:numRef>
              <c:f>Sheet1!$C$2:$C$4</c:f>
              <c:numCache>
                <c:formatCode>General</c:formatCode>
                <c:ptCount val="3"/>
                <c:pt idx="0">
                  <c:v>4500</c:v>
                </c:pt>
                <c:pt idx="1">
                  <c:v>4500</c:v>
                </c:pt>
                <c:pt idx="2">
                  <c:v>4500</c:v>
                </c:pt>
              </c:numCache>
            </c:numRef>
          </c:val>
          <c:extLst>
            <c:ext xmlns:c16="http://schemas.microsoft.com/office/drawing/2014/chart" uri="{C3380CC4-5D6E-409C-BE32-E72D297353CC}">
              <c16:uniqueId val="{00000001-DB9B-49DA-BB7C-5DC49F5EA416}"/>
            </c:ext>
          </c:extLst>
        </c:ser>
        <c:ser>
          <c:idx val="2"/>
          <c:order val="2"/>
          <c:tx>
            <c:strRef>
              <c:f>Sheet1!$D$1</c:f>
              <c:strCache>
                <c:ptCount val="1"/>
                <c:pt idx="0">
                  <c:v>Cost of Attendance Gap</c:v>
                </c:pt>
              </c:strCache>
            </c:strRef>
          </c:tx>
          <c:spPr>
            <a:solidFill>
              <a:schemeClr val="accent4">
                <a:lumMod val="60000"/>
                <a:lumOff val="40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&lt;50% Median Family Income</c:v>
                </c:pt>
                <c:pt idx="1">
                  <c:v>50-100% Median Family Income</c:v>
                </c:pt>
                <c:pt idx="2">
                  <c:v>100-125% Median Family Income</c:v>
                </c:pt>
              </c:strCache>
            </c:strRef>
          </c:cat>
          <c:val>
            <c:numRef>
              <c:f>Sheet1!$D$2:$D$4</c:f>
              <c:numCache>
                <c:formatCode>General</c:formatCode>
                <c:ptCount val="3"/>
                <c:pt idx="0">
                  <c:v>628</c:v>
                </c:pt>
                <c:pt idx="1">
                  <c:v>3686</c:v>
                </c:pt>
                <c:pt idx="2">
                  <c:v>5294</c:v>
                </c:pt>
              </c:numCache>
            </c:numRef>
          </c:val>
          <c:extLst>
            <c:ext xmlns:c16="http://schemas.microsoft.com/office/drawing/2014/chart" uri="{C3380CC4-5D6E-409C-BE32-E72D297353CC}">
              <c16:uniqueId val="{00000002-DB9B-49DA-BB7C-5DC49F5EA416}"/>
            </c:ext>
          </c:extLst>
        </c:ser>
        <c:dLbls>
          <c:dLblPos val="ctr"/>
          <c:showLegendKey val="0"/>
          <c:showVal val="1"/>
          <c:showCatName val="0"/>
          <c:showSerName val="0"/>
          <c:showPercent val="0"/>
          <c:showBubbleSize val="0"/>
        </c:dLbls>
        <c:gapWidth val="150"/>
        <c:overlap val="100"/>
        <c:axId val="483487952"/>
        <c:axId val="483485656"/>
      </c:barChart>
      <c:catAx>
        <c:axId val="483487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83485656"/>
        <c:crosses val="autoZero"/>
        <c:auto val="1"/>
        <c:lblAlgn val="ctr"/>
        <c:lblOffset val="100"/>
        <c:noMultiLvlLbl val="0"/>
      </c:catAx>
      <c:valAx>
        <c:axId val="48348565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83487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WSOS Graduates</c:v>
                </c:pt>
              </c:strCache>
            </c:strRef>
          </c:tx>
          <c:spPr>
            <a:solidFill>
              <a:srgbClr val="005B5D"/>
            </a:solidFill>
            <a:ln>
              <a:solidFill>
                <a:srgbClr val="005B5D"/>
              </a:solidFill>
            </a:ln>
          </c:spPr>
          <c:dPt>
            <c:idx val="0"/>
            <c:bubble3D val="0"/>
            <c:spPr>
              <a:solidFill>
                <a:srgbClr val="005B5D"/>
              </a:solidFill>
              <a:ln w="19050">
                <a:solidFill>
                  <a:srgbClr val="005B5D"/>
                </a:solidFill>
              </a:ln>
              <a:effectLst/>
            </c:spPr>
            <c:extLst>
              <c:ext xmlns:c16="http://schemas.microsoft.com/office/drawing/2014/chart" uri="{C3380CC4-5D6E-409C-BE32-E72D297353CC}">
                <c16:uniqueId val="{00000001-947B-4AAB-9F2C-9441B6BDE504}"/>
              </c:ext>
            </c:extLst>
          </c:dPt>
          <c:dPt>
            <c:idx val="1"/>
            <c:bubble3D val="0"/>
            <c:spPr>
              <a:solidFill>
                <a:schemeClr val="bg1">
                  <a:lumMod val="85000"/>
                </a:schemeClr>
              </a:solidFill>
              <a:ln w="19050">
                <a:solidFill>
                  <a:schemeClr val="bg1">
                    <a:lumMod val="95000"/>
                  </a:schemeClr>
                </a:solidFill>
              </a:ln>
              <a:effectLst/>
            </c:spPr>
            <c:extLst>
              <c:ext xmlns:c16="http://schemas.microsoft.com/office/drawing/2014/chart" uri="{C3380CC4-5D6E-409C-BE32-E72D297353CC}">
                <c16:uniqueId val="{00000003-947B-4AAB-9F2C-9441B6BDE504}"/>
              </c:ext>
            </c:extLst>
          </c:dPt>
          <c:dLbls>
            <c:dLbl>
              <c:idx val="0"/>
              <c:layout>
                <c:manualLayout>
                  <c:x val="-0.22981098709690637"/>
                  <c:y val="0.10556130481372963"/>
                </c:manualLayout>
              </c:layout>
              <c:tx>
                <c:rich>
                  <a:bodyPr rot="0" spcFirstLastPara="1" vertOverflow="ellipsis" vert="horz" wrap="square" lIns="38100" tIns="19050" rIns="38100" bIns="19050" anchor="ctr" anchorCtr="1">
                    <a:spAutoFit/>
                  </a:bodyPr>
                  <a:lstStyle/>
                  <a:p>
                    <a:pPr>
                      <a:defRPr sz="5000" b="0" i="0" u="none" strike="noStrike" kern="1200" baseline="0">
                        <a:solidFill>
                          <a:schemeClr val="bg1"/>
                        </a:solidFill>
                        <a:latin typeface="+mn-lt"/>
                        <a:ea typeface="+mn-ea"/>
                        <a:cs typeface="+mn-cs"/>
                      </a:defRPr>
                    </a:pPr>
                    <a:fld id="{E4D6E33A-6386-4F1A-BF58-C4E7E73D993A}" type="VALUE">
                      <a:rPr lang="en-US" sz="4400" dirty="0">
                        <a:latin typeface="Arial" panose="020B0604020202020204" pitchFamily="34" charset="0"/>
                        <a:cs typeface="Arial" panose="020B0604020202020204" pitchFamily="34" charset="0"/>
                      </a:rPr>
                      <a:pPr>
                        <a:defRPr sz="5000">
                          <a:solidFill>
                            <a:schemeClr val="bg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5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47B-4AAB-9F2C-9441B6BDE504}"/>
                </c:ext>
              </c:extLst>
            </c:dLbl>
            <c:dLbl>
              <c:idx val="1"/>
              <c:delete val="1"/>
              <c:extLst>
                <c:ext xmlns:c15="http://schemas.microsoft.com/office/drawing/2012/chart" uri="{CE6537A1-D6FC-4f65-9D91-7224C49458BB}"/>
                <c:ext xmlns:c16="http://schemas.microsoft.com/office/drawing/2014/chart" uri="{C3380CC4-5D6E-409C-BE32-E72D297353CC}">
                  <c16:uniqueId val="{00000003-947B-4AAB-9F2C-9441B6BDE50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STEM</c:v>
                </c:pt>
                <c:pt idx="1">
                  <c:v>Non-STEM</c:v>
                </c:pt>
              </c:strCache>
            </c:strRef>
          </c:cat>
          <c:val>
            <c:numRef>
              <c:f>Sheet1!$B$2:$B$3</c:f>
              <c:numCache>
                <c:formatCode>0%</c:formatCode>
                <c:ptCount val="2"/>
                <c:pt idx="0">
                  <c:v>0.39</c:v>
                </c:pt>
                <c:pt idx="1">
                  <c:v>0.61</c:v>
                </c:pt>
              </c:numCache>
            </c:numRef>
          </c:val>
          <c:extLst>
            <c:ext xmlns:c16="http://schemas.microsoft.com/office/drawing/2014/chart" uri="{C3380CC4-5D6E-409C-BE32-E72D297353CC}">
              <c16:uniqueId val="{00000004-947B-4AAB-9F2C-9441B6BDE50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9ED240-5641-484B-813F-13E910C7234B}" type="datetimeFigureOut">
              <a:rPr lang="en-US" smtClean="0"/>
              <a:t>6/18/2019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1A8D6C-6A99-4938-9434-7441B8C8B3B3}" type="slidenum">
              <a:rPr lang="en-US" smtClean="0"/>
              <a:t>‹#›</a:t>
            </a:fld>
            <a:endParaRPr lang="en-US"/>
          </a:p>
        </p:txBody>
      </p:sp>
    </p:spTree>
    <p:extLst>
      <p:ext uri="{BB962C8B-B14F-4D97-AF65-F5344CB8AC3E}">
        <p14:creationId xmlns:p14="http://schemas.microsoft.com/office/powerpoint/2010/main" val="803134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acc.nche.edu/wp-content/uploads/2017/11/TrendsCCEnrollment_Final2016.pdf"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roadmapproject.org/wp-content/uploads/2018/12/CTC-Pathways-in-South-Seattle-and-South-King-County-Full-Report-Oct.-2018.pdf" TargetMode="External"/><Relationship Id="rId5" Type="http://schemas.openxmlformats.org/officeDocument/2006/relationships/hyperlink" Target="https://www.acenet.edu/news-room/Documents/Identifying%20Predictors%20of%20Credential%20Completion%20Among%20Beginning%20Community%20College%20Students.pdf" TargetMode="External"/><Relationship Id="rId4" Type="http://schemas.openxmlformats.org/officeDocument/2006/relationships/hyperlink" Target="https://nces.ed.gov/fastfacts/display.asp?id=40"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*Required for Cohort 7 Scholars only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ECB912-3C6C-4FB2-9559-3BD2CAB5F6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905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the first 179 applicants</a:t>
            </a:r>
          </a:p>
          <a:p>
            <a:endParaRPr lang="en-US" dirty="0"/>
          </a:p>
          <a:p>
            <a:r>
              <a:rPr lang="en-US" dirty="0"/>
              <a:t>Speak to the fact that this scholarship lets us reach a whole new population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BBEFA8-4BAD-4E0D-BF60-575074DCBC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74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Note: Talking about this because of our commitment to serving the whole state</a:t>
            </a:r>
          </a:p>
          <a:p>
            <a:endParaRPr lang="en-US" dirty="0">
              <a:highlight>
                <a:srgbClr val="FFFF00"/>
              </a:highlight>
            </a:endParaRPr>
          </a:p>
          <a:p>
            <a:r>
              <a:rPr lang="en-US" dirty="0">
                <a:highlight>
                  <a:srgbClr val="FFFF00"/>
                </a:highlight>
              </a:rPr>
              <a:t>Supporting COA is particularly importance, given that…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BBEFA8-4BAD-4E0D-BF60-575074DCBC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438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Full-time students have a 55% 6-year completion rate, while part-time students have a 6-year completion rate of less than 20% (</a:t>
            </a:r>
            <a:r>
              <a:rPr lang="en-US" sz="1200" u="sng" kern="1200" dirty="0">
                <a:solidFill>
                  <a:schemeClr val="tx1"/>
                </a:solidFill>
                <a:effectLst/>
                <a:latin typeface="+mn-lt"/>
                <a:ea typeface="+mn-ea"/>
                <a:cs typeface="+mn-cs"/>
                <a:hlinkClick r:id="rId3"/>
              </a:rPr>
              <a:t>NSC</a:t>
            </a:r>
            <a:r>
              <a:rPr lang="en-US" sz="1200" kern="1200" dirty="0">
                <a:solidFill>
                  <a:schemeClr val="tx1"/>
                </a:solidFill>
                <a:effectLst/>
                <a:latin typeface="+mn-lt"/>
                <a:ea typeface="+mn-ea"/>
                <a:cs typeface="+mn-cs"/>
              </a:rPr>
              <a:t>). For comparison, the 6-year completion rate at 4-year institutions is ~60% (</a:t>
            </a:r>
            <a:r>
              <a:rPr lang="en-US" dirty="0">
                <a:hlinkClick r:id="rId4"/>
              </a:rPr>
              <a:t>https://nces.ed.gov/fastfacts/display.asp?id=40</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predicts CTC completion? (</a:t>
            </a:r>
            <a:r>
              <a:rPr lang="en-US" u="sng" dirty="0">
                <a:hlinkClick r:id="rId5"/>
              </a:rPr>
              <a:t>ACE &amp; CPR</a:t>
            </a:r>
            <a:r>
              <a:rPr lang="en-US" dirty="0"/>
              <a:t>) (Roadmap for the first year </a:t>
            </a:r>
            <a:r>
              <a:rPr lang="en-US"/>
              <a:t>program enrollment: </a:t>
            </a:r>
            <a:r>
              <a:rPr lang="en-US">
                <a:hlinkClick r:id="rId6"/>
              </a:rPr>
              <a:t>https://roadmapproject.org/wp-content/uploads/2018/12/CTC-Pathways-in-South-Seattle-and-South-King-County-Full-Report-Oct.-2018.pdf</a:t>
            </a:r>
            <a:r>
              <a:rPr lang="en-US"/>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big goal? 66% completion.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BBEFA8-4BAD-4E0D-BF60-575074DCBC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500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guiding principles as the Baccalaureate Scholarship.</a:t>
            </a:r>
          </a:p>
          <a:p>
            <a:endParaRPr lang="en-US" dirty="0"/>
          </a:p>
          <a:p>
            <a:r>
              <a:rPr lang="en-US" dirty="0"/>
              <a:t>For this scholarship to be successful…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BBEFA8-4BAD-4E0D-BF60-575074DCBC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410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 criteria, but before beginning discussion bring them to the additional recommendations on the 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BBEFA8-4BAD-4E0D-BF60-575074DCBC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420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guiding principles as the Baccalaureate Scholarship.</a:t>
            </a:r>
          </a:p>
          <a:p>
            <a:endParaRPr lang="en-US" dirty="0"/>
          </a:p>
          <a:p>
            <a:r>
              <a:rPr lang="en-US" dirty="0"/>
              <a:t>For this scholarship to be successful…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BBEFA8-4BAD-4E0D-BF60-575074DCBC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85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Embedded curriculum assessments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ECB912-3C6C-4FB2-9559-3BD2CAB5F6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510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Embedded curriculum assessments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ECB912-3C6C-4FB2-9559-3BD2CAB5F6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452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also address actuals on KPIs for 2018-19 and set goals for 2019-20 on programmatic outcomes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ECB912-3C6C-4FB2-9559-3BD2CAB5F6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204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BBEFA8-4BAD-4E0D-BF60-575074DCBC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410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[Acknowledge that all Scholars are Opportunity Scholars—we have Baccalaureate OS and Career and Technical OS]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BBEFA8-4BAD-4E0D-BF60-575074DCBC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125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BBEFA8-4BAD-4E0D-BF60-575074DCBC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157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Why the cycle is different and why they don’t have live data for *this* selection criteria discussion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BBEFA8-4BAD-4E0D-BF60-575074DCBC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089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BBEFA8-4BAD-4E0D-BF60-575074DCBC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452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452E5-D2D1-4910-B232-5AE25AD71B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0081CE-93FD-430F-ACA1-520186EFDB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ECE976-EB06-4679-9297-631AE141A52B}"/>
              </a:ext>
            </a:extLst>
          </p:cNvPr>
          <p:cNvSpPr>
            <a:spLocks noGrp="1"/>
          </p:cNvSpPr>
          <p:nvPr>
            <p:ph type="dt" sz="half" idx="10"/>
          </p:nvPr>
        </p:nvSpPr>
        <p:spPr/>
        <p:txBody>
          <a:bodyPr/>
          <a:lstStyle/>
          <a:p>
            <a:fld id="{CA7749F8-5987-494B-B59C-6CAD9A18A348}" type="datetimeFigureOut">
              <a:rPr lang="en-US" smtClean="0"/>
              <a:t>6/18/2019</a:t>
            </a:fld>
            <a:endParaRPr lang="en-US"/>
          </a:p>
        </p:txBody>
      </p:sp>
      <p:sp>
        <p:nvSpPr>
          <p:cNvPr id="5" name="Footer Placeholder 4">
            <a:extLst>
              <a:ext uri="{FF2B5EF4-FFF2-40B4-BE49-F238E27FC236}">
                <a16:creationId xmlns:a16="http://schemas.microsoft.com/office/drawing/2014/main" id="{BBCF6F35-3D7A-490F-95DB-3778A75969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1A6564-6708-429B-960E-D8617B0F9E9A}"/>
              </a:ext>
            </a:extLst>
          </p:cNvPr>
          <p:cNvSpPr>
            <a:spLocks noGrp="1"/>
          </p:cNvSpPr>
          <p:nvPr>
            <p:ph type="sldNum" sz="quarter" idx="12"/>
          </p:nvPr>
        </p:nvSpPr>
        <p:spPr/>
        <p:txBody>
          <a:bodyPr/>
          <a:lstStyle/>
          <a:p>
            <a:fld id="{FA3C515C-DCC7-4D25-94DF-0090ABE573AD}" type="slidenum">
              <a:rPr lang="en-US" smtClean="0"/>
              <a:t>‹#›</a:t>
            </a:fld>
            <a:endParaRPr lang="en-US"/>
          </a:p>
        </p:txBody>
      </p:sp>
    </p:spTree>
    <p:extLst>
      <p:ext uri="{BB962C8B-B14F-4D97-AF65-F5344CB8AC3E}">
        <p14:creationId xmlns:p14="http://schemas.microsoft.com/office/powerpoint/2010/main" val="253732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34D98-0357-4E7C-B0BE-28AFC178C6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1C40F5-7422-43C2-A061-19EBA1FDEF4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CAE014-27DD-4CDC-9A66-8659A48C12DE}"/>
              </a:ext>
            </a:extLst>
          </p:cNvPr>
          <p:cNvSpPr>
            <a:spLocks noGrp="1"/>
          </p:cNvSpPr>
          <p:nvPr>
            <p:ph type="dt" sz="half" idx="10"/>
          </p:nvPr>
        </p:nvSpPr>
        <p:spPr/>
        <p:txBody>
          <a:bodyPr/>
          <a:lstStyle/>
          <a:p>
            <a:fld id="{CA7749F8-5987-494B-B59C-6CAD9A18A348}" type="datetimeFigureOut">
              <a:rPr lang="en-US" smtClean="0"/>
              <a:t>6/18/2019</a:t>
            </a:fld>
            <a:endParaRPr lang="en-US"/>
          </a:p>
        </p:txBody>
      </p:sp>
      <p:sp>
        <p:nvSpPr>
          <p:cNvPr id="5" name="Footer Placeholder 4">
            <a:extLst>
              <a:ext uri="{FF2B5EF4-FFF2-40B4-BE49-F238E27FC236}">
                <a16:creationId xmlns:a16="http://schemas.microsoft.com/office/drawing/2014/main" id="{100F5A12-D444-498F-8842-29A8FAEC6F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00048E-2DB3-449D-AA21-45DD2BAE4DC9}"/>
              </a:ext>
            </a:extLst>
          </p:cNvPr>
          <p:cNvSpPr>
            <a:spLocks noGrp="1"/>
          </p:cNvSpPr>
          <p:nvPr>
            <p:ph type="sldNum" sz="quarter" idx="12"/>
          </p:nvPr>
        </p:nvSpPr>
        <p:spPr/>
        <p:txBody>
          <a:bodyPr/>
          <a:lstStyle/>
          <a:p>
            <a:fld id="{FA3C515C-DCC7-4D25-94DF-0090ABE573AD}" type="slidenum">
              <a:rPr lang="en-US" smtClean="0"/>
              <a:t>‹#›</a:t>
            </a:fld>
            <a:endParaRPr lang="en-US"/>
          </a:p>
        </p:txBody>
      </p:sp>
    </p:spTree>
    <p:extLst>
      <p:ext uri="{BB962C8B-B14F-4D97-AF65-F5344CB8AC3E}">
        <p14:creationId xmlns:p14="http://schemas.microsoft.com/office/powerpoint/2010/main" val="33887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8A89DB-FD63-434C-999D-FB5A5D3237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442C4B-16A8-487A-B2C7-619A8261DA9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90F0B-59F8-4223-9EF7-8F483B65F95B}"/>
              </a:ext>
            </a:extLst>
          </p:cNvPr>
          <p:cNvSpPr>
            <a:spLocks noGrp="1"/>
          </p:cNvSpPr>
          <p:nvPr>
            <p:ph type="dt" sz="half" idx="10"/>
          </p:nvPr>
        </p:nvSpPr>
        <p:spPr/>
        <p:txBody>
          <a:bodyPr/>
          <a:lstStyle/>
          <a:p>
            <a:fld id="{CA7749F8-5987-494B-B59C-6CAD9A18A348}" type="datetimeFigureOut">
              <a:rPr lang="en-US" smtClean="0"/>
              <a:t>6/18/2019</a:t>
            </a:fld>
            <a:endParaRPr lang="en-US"/>
          </a:p>
        </p:txBody>
      </p:sp>
      <p:sp>
        <p:nvSpPr>
          <p:cNvPr id="5" name="Footer Placeholder 4">
            <a:extLst>
              <a:ext uri="{FF2B5EF4-FFF2-40B4-BE49-F238E27FC236}">
                <a16:creationId xmlns:a16="http://schemas.microsoft.com/office/drawing/2014/main" id="{48F45BD9-8B83-40A1-A63B-C19C4AA06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4C7D05-7C60-48C7-9BC3-FF7E833C106F}"/>
              </a:ext>
            </a:extLst>
          </p:cNvPr>
          <p:cNvSpPr>
            <a:spLocks noGrp="1"/>
          </p:cNvSpPr>
          <p:nvPr>
            <p:ph type="sldNum" sz="quarter" idx="12"/>
          </p:nvPr>
        </p:nvSpPr>
        <p:spPr/>
        <p:txBody>
          <a:bodyPr/>
          <a:lstStyle/>
          <a:p>
            <a:fld id="{FA3C515C-DCC7-4D25-94DF-0090ABE573AD}" type="slidenum">
              <a:rPr lang="en-US" smtClean="0"/>
              <a:t>‹#›</a:t>
            </a:fld>
            <a:endParaRPr lang="en-US"/>
          </a:p>
        </p:txBody>
      </p:sp>
    </p:spTree>
    <p:extLst>
      <p:ext uri="{BB962C8B-B14F-4D97-AF65-F5344CB8AC3E}">
        <p14:creationId xmlns:p14="http://schemas.microsoft.com/office/powerpoint/2010/main" val="516708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9FF84-A10C-4A68-982A-0597526ABF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E1511B-22E6-42BA-A707-DC72C882069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819B7-96F2-4D47-993D-3D8071D29E84}"/>
              </a:ext>
            </a:extLst>
          </p:cNvPr>
          <p:cNvSpPr>
            <a:spLocks noGrp="1"/>
          </p:cNvSpPr>
          <p:nvPr>
            <p:ph type="dt" sz="half" idx="10"/>
          </p:nvPr>
        </p:nvSpPr>
        <p:spPr/>
        <p:txBody>
          <a:bodyPr/>
          <a:lstStyle/>
          <a:p>
            <a:fld id="{E10F8A72-F0DA-48C4-91E8-918DBC150544}" type="datetimeFigureOut">
              <a:rPr lang="en-US" smtClean="0"/>
              <a:t>6/18/2019</a:t>
            </a:fld>
            <a:endParaRPr lang="en-US"/>
          </a:p>
        </p:txBody>
      </p:sp>
      <p:sp>
        <p:nvSpPr>
          <p:cNvPr id="5" name="Footer Placeholder 4">
            <a:extLst>
              <a:ext uri="{FF2B5EF4-FFF2-40B4-BE49-F238E27FC236}">
                <a16:creationId xmlns:a16="http://schemas.microsoft.com/office/drawing/2014/main" id="{C99E176E-CBA0-47A6-88FC-202BE01700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9167D1-FAFA-4FE9-950B-62815B1AA5A3}"/>
              </a:ext>
            </a:extLst>
          </p:cNvPr>
          <p:cNvSpPr>
            <a:spLocks noGrp="1"/>
          </p:cNvSpPr>
          <p:nvPr>
            <p:ph type="sldNum" sz="quarter" idx="12"/>
          </p:nvPr>
        </p:nvSpPr>
        <p:spPr/>
        <p:txBody>
          <a:bodyPr/>
          <a:lstStyle/>
          <a:p>
            <a:fld id="{2BBAF014-0999-4F75-85A2-D14B6117485F}" type="slidenum">
              <a:rPr lang="en-US" smtClean="0"/>
              <a:t>‹#›</a:t>
            </a:fld>
            <a:endParaRPr lang="en-US"/>
          </a:p>
        </p:txBody>
      </p:sp>
    </p:spTree>
    <p:extLst>
      <p:ext uri="{BB962C8B-B14F-4D97-AF65-F5344CB8AC3E}">
        <p14:creationId xmlns:p14="http://schemas.microsoft.com/office/powerpoint/2010/main" val="360962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26132-DEEA-4EB0-A252-EFF4CF78A812}"/>
              </a:ext>
            </a:extLst>
          </p:cNvPr>
          <p:cNvSpPr>
            <a:spLocks noGrp="1"/>
          </p:cNvSpPr>
          <p:nvPr>
            <p:ph type="title"/>
          </p:nvPr>
        </p:nvSpPr>
        <p:spPr/>
        <p:txBody>
          <a:bodyPr/>
          <a:lstStyle>
            <a:lvl1pPr>
              <a:defRPr b="1" cap="all"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CAD9A97-A13D-49D1-900B-E4318C449C5F}"/>
              </a:ext>
            </a:extLst>
          </p:cNvPr>
          <p:cNvSpPr>
            <a:spLocks noGrp="1"/>
          </p:cNvSpPr>
          <p:nvPr>
            <p:ph idx="1" hasCustomPrompt="1"/>
          </p:nvPr>
        </p:nvSpPr>
        <p:spPr/>
        <p:txBody>
          <a:bodyPr/>
          <a:lstStyle>
            <a:lvl1pPr>
              <a:defRPr>
                <a:solidFill>
                  <a:schemeClr val="bg1"/>
                </a:solidFill>
                <a:latin typeface="Arial" panose="020B0604020202020204" pitchFamily="34" charset="0"/>
                <a:cs typeface="Arial" panose="020B0604020202020204" pitchFamily="34" charset="0"/>
              </a:defRPr>
            </a:lvl1pPr>
          </a:lstStyle>
          <a:p>
            <a:pPr lvl="0"/>
            <a:r>
              <a:rPr lang="en-US" dirty="0"/>
              <a:t>Arial </a:t>
            </a:r>
          </a:p>
        </p:txBody>
      </p:sp>
      <p:sp>
        <p:nvSpPr>
          <p:cNvPr id="4" name="Date Placeholder 3">
            <a:extLst>
              <a:ext uri="{FF2B5EF4-FFF2-40B4-BE49-F238E27FC236}">
                <a16:creationId xmlns:a16="http://schemas.microsoft.com/office/drawing/2014/main" id="{74A8C2EF-1C53-4F9C-A104-36082B34D761}"/>
              </a:ext>
            </a:extLst>
          </p:cNvPr>
          <p:cNvSpPr>
            <a:spLocks noGrp="1"/>
          </p:cNvSpPr>
          <p:nvPr>
            <p:ph type="dt" sz="half" idx="10"/>
          </p:nvPr>
        </p:nvSpPr>
        <p:spPr/>
        <p:txBody>
          <a:bodyPr/>
          <a:lstStyle/>
          <a:p>
            <a:fld id="{9908C8C8-A556-459B-B1E1-6C1835A2400F}" type="datetimeFigureOut">
              <a:rPr lang="en-US" smtClean="0"/>
              <a:t>6/18/2019</a:t>
            </a:fld>
            <a:endParaRPr lang="en-US"/>
          </a:p>
        </p:txBody>
      </p:sp>
      <p:sp>
        <p:nvSpPr>
          <p:cNvPr id="5" name="Footer Placeholder 4">
            <a:extLst>
              <a:ext uri="{FF2B5EF4-FFF2-40B4-BE49-F238E27FC236}">
                <a16:creationId xmlns:a16="http://schemas.microsoft.com/office/drawing/2014/main" id="{4EA70458-80FD-4548-90D5-63C85D584B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536CBB-1EBB-40B8-AD8C-8144D809CB9C}"/>
              </a:ext>
            </a:extLst>
          </p:cNvPr>
          <p:cNvSpPr>
            <a:spLocks noGrp="1"/>
          </p:cNvSpPr>
          <p:nvPr>
            <p:ph type="sldNum" sz="quarter" idx="12"/>
          </p:nvPr>
        </p:nvSpPr>
        <p:spPr/>
        <p:txBody>
          <a:bodyPr/>
          <a:lstStyle/>
          <a:p>
            <a:fld id="{7C1B7FA1-267F-4C82-B4C4-AA57A7E5EC80}" type="slidenum">
              <a:rPr lang="en-US" smtClean="0"/>
              <a:t>‹#›</a:t>
            </a:fld>
            <a:endParaRPr lang="en-US"/>
          </a:p>
        </p:txBody>
      </p:sp>
    </p:spTree>
    <p:extLst>
      <p:ext uri="{BB962C8B-B14F-4D97-AF65-F5344CB8AC3E}">
        <p14:creationId xmlns:p14="http://schemas.microsoft.com/office/powerpoint/2010/main" val="354196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8A553-8B3E-4D1B-B16E-57CADFDD52BD}"/>
              </a:ext>
            </a:extLst>
          </p:cNvPr>
          <p:cNvSpPr>
            <a:spLocks noGrp="1"/>
          </p:cNvSpPr>
          <p:nvPr>
            <p:ph type="title"/>
          </p:nvPr>
        </p:nvSpPr>
        <p:spPr/>
        <p:txBody>
          <a:bodyPr>
            <a:normAutofit/>
          </a:bodyPr>
          <a:lstStyle>
            <a:lvl1pPr>
              <a:defRPr sz="4000" b="1" cap="all" baseline="0">
                <a:solidFill>
                  <a:srgbClr val="005D5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0D1C555-B8A7-420C-B974-EE5D1C62A396}"/>
              </a:ext>
            </a:extLst>
          </p:cNvPr>
          <p:cNvSpPr>
            <a:spLocks noGrp="1"/>
          </p:cNvSpPr>
          <p:nvPr>
            <p:ph idx="1"/>
          </p:nvPr>
        </p:nvSpPr>
        <p:spPr/>
        <p:txBody>
          <a:bodyPr>
            <a:normAutofit/>
          </a:bodyPr>
          <a:lstStyle>
            <a:lvl1pPr>
              <a:defRPr sz="2000">
                <a:solidFill>
                  <a:srgbClr val="005D5F"/>
                </a:solidFill>
                <a:latin typeface="Arial" panose="020B0604020202020204" pitchFamily="34" charset="0"/>
                <a:cs typeface="Arial" panose="020B0604020202020204" pitchFamily="34" charset="0"/>
              </a:defRPr>
            </a:lvl1pPr>
            <a:lvl2pPr>
              <a:defRPr sz="2000">
                <a:solidFill>
                  <a:srgbClr val="005D5F"/>
                </a:solidFill>
                <a:latin typeface="Arial" panose="020B0604020202020204" pitchFamily="34" charset="0"/>
                <a:cs typeface="Arial" panose="020B0604020202020204" pitchFamily="34" charset="0"/>
              </a:defRPr>
            </a:lvl2pPr>
            <a:lvl3pPr>
              <a:defRPr sz="2000">
                <a:solidFill>
                  <a:srgbClr val="005D5F"/>
                </a:solidFill>
                <a:latin typeface="Arial" panose="020B0604020202020204" pitchFamily="34" charset="0"/>
                <a:cs typeface="Arial" panose="020B0604020202020204" pitchFamily="34" charset="0"/>
              </a:defRPr>
            </a:lvl3pPr>
            <a:lvl4pPr>
              <a:defRPr sz="2000">
                <a:solidFill>
                  <a:srgbClr val="005D5F"/>
                </a:solidFill>
                <a:latin typeface="Arial" panose="020B0604020202020204" pitchFamily="34" charset="0"/>
                <a:cs typeface="Arial" panose="020B0604020202020204" pitchFamily="34" charset="0"/>
              </a:defRPr>
            </a:lvl4pPr>
            <a:lvl5pPr>
              <a:defRPr sz="2000">
                <a:solidFill>
                  <a:srgbClr val="005D5F"/>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00BD427-AB87-47B6-8721-8A005ED66A69}"/>
              </a:ext>
            </a:extLst>
          </p:cNvPr>
          <p:cNvSpPr>
            <a:spLocks noGrp="1"/>
          </p:cNvSpPr>
          <p:nvPr>
            <p:ph type="dt" sz="half" idx="10"/>
          </p:nvPr>
        </p:nvSpPr>
        <p:spPr/>
        <p:txBody>
          <a:bodyPr/>
          <a:lstStyle/>
          <a:p>
            <a:fld id="{3E98543A-9740-4D5B-990C-A5125F263A13}" type="datetimeFigureOut">
              <a:rPr lang="en-US" smtClean="0"/>
              <a:t>6/18/2019</a:t>
            </a:fld>
            <a:endParaRPr lang="en-US"/>
          </a:p>
        </p:txBody>
      </p:sp>
      <p:sp>
        <p:nvSpPr>
          <p:cNvPr id="5" name="Footer Placeholder 4">
            <a:extLst>
              <a:ext uri="{FF2B5EF4-FFF2-40B4-BE49-F238E27FC236}">
                <a16:creationId xmlns:a16="http://schemas.microsoft.com/office/drawing/2014/main" id="{2C0E2207-7AB8-4C0E-BD47-2F46C696F7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D3DCF2-20F3-43A7-A2EA-55ECB0E5158B}"/>
              </a:ext>
            </a:extLst>
          </p:cNvPr>
          <p:cNvSpPr>
            <a:spLocks noGrp="1"/>
          </p:cNvSpPr>
          <p:nvPr>
            <p:ph type="sldNum" sz="quarter" idx="12"/>
          </p:nvPr>
        </p:nvSpPr>
        <p:spPr/>
        <p:txBody>
          <a:bodyPr/>
          <a:lstStyle/>
          <a:p>
            <a:fld id="{D1028BA7-D2B2-4619-9779-A1DE5530DE83}" type="slidenum">
              <a:rPr lang="en-US" smtClean="0"/>
              <a:t>‹#›</a:t>
            </a:fld>
            <a:endParaRPr lang="en-US"/>
          </a:p>
        </p:txBody>
      </p:sp>
    </p:spTree>
    <p:extLst>
      <p:ext uri="{BB962C8B-B14F-4D97-AF65-F5344CB8AC3E}">
        <p14:creationId xmlns:p14="http://schemas.microsoft.com/office/powerpoint/2010/main" val="2920354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63A13-BE2C-4FC3-81CA-5077B95B4112}"/>
              </a:ext>
            </a:extLst>
          </p:cNvPr>
          <p:cNvSpPr>
            <a:spLocks noGrp="1"/>
          </p:cNvSpPr>
          <p:nvPr>
            <p:ph type="title"/>
          </p:nvPr>
        </p:nvSpPr>
        <p:spPr/>
        <p:txBody>
          <a:bodyPr>
            <a:normAutofit/>
          </a:bodyPr>
          <a:lstStyle>
            <a:lvl1pPr>
              <a:defRPr sz="4000" b="1" cap="all" baseline="0">
                <a:solidFill>
                  <a:srgbClr val="005D5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5CCFE0D-79EF-4F8D-89B1-4F6E956BF6DD}"/>
              </a:ext>
            </a:extLst>
          </p:cNvPr>
          <p:cNvSpPr>
            <a:spLocks noGrp="1"/>
          </p:cNvSpPr>
          <p:nvPr>
            <p:ph idx="1"/>
          </p:nvPr>
        </p:nvSpPr>
        <p:spPr/>
        <p:txBody>
          <a:bodyPr/>
          <a:lstStyle>
            <a:lvl1pPr>
              <a:defRPr i="1">
                <a:solidFill>
                  <a:srgbClr val="005D5F"/>
                </a:solidFill>
                <a:latin typeface="Arial" panose="020B0604020202020204" pitchFamily="34" charset="0"/>
                <a:cs typeface="Arial" panose="020B0604020202020204" pitchFamily="34" charset="0"/>
              </a:defRPr>
            </a:lvl1pPr>
            <a:lvl2pPr>
              <a:defRPr i="1">
                <a:solidFill>
                  <a:srgbClr val="005D5F"/>
                </a:solidFill>
                <a:latin typeface="Arial" panose="020B0604020202020204" pitchFamily="34" charset="0"/>
                <a:cs typeface="Arial" panose="020B0604020202020204" pitchFamily="34" charset="0"/>
              </a:defRPr>
            </a:lvl2pPr>
            <a:lvl3pPr>
              <a:defRPr i="1">
                <a:solidFill>
                  <a:srgbClr val="005D5F"/>
                </a:solidFill>
                <a:latin typeface="Arial" panose="020B0604020202020204" pitchFamily="34" charset="0"/>
                <a:cs typeface="Arial" panose="020B0604020202020204" pitchFamily="34" charset="0"/>
              </a:defRPr>
            </a:lvl3pPr>
            <a:lvl4pPr>
              <a:defRPr i="1">
                <a:solidFill>
                  <a:srgbClr val="005D5F"/>
                </a:solidFill>
                <a:latin typeface="Arial" panose="020B0604020202020204" pitchFamily="34" charset="0"/>
                <a:cs typeface="Arial" panose="020B0604020202020204" pitchFamily="34" charset="0"/>
              </a:defRPr>
            </a:lvl4pPr>
            <a:lvl5pPr>
              <a:defRPr i="1">
                <a:solidFill>
                  <a:srgbClr val="005D5F"/>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D3175DD-C494-4EA9-AEB2-AC2961709A40}"/>
              </a:ext>
            </a:extLst>
          </p:cNvPr>
          <p:cNvSpPr>
            <a:spLocks noGrp="1"/>
          </p:cNvSpPr>
          <p:nvPr>
            <p:ph type="dt" sz="half" idx="10"/>
          </p:nvPr>
        </p:nvSpPr>
        <p:spPr/>
        <p:txBody>
          <a:bodyPr/>
          <a:lstStyle/>
          <a:p>
            <a:fld id="{6A820FAD-52BA-446D-B70D-C1A303E8706A}" type="datetimeFigureOut">
              <a:rPr lang="en-US" smtClean="0"/>
              <a:t>6/18/2019</a:t>
            </a:fld>
            <a:endParaRPr lang="en-US"/>
          </a:p>
        </p:txBody>
      </p:sp>
      <p:sp>
        <p:nvSpPr>
          <p:cNvPr id="5" name="Footer Placeholder 4">
            <a:extLst>
              <a:ext uri="{FF2B5EF4-FFF2-40B4-BE49-F238E27FC236}">
                <a16:creationId xmlns:a16="http://schemas.microsoft.com/office/drawing/2014/main" id="{2DDF3689-850D-4E7A-B809-6DFCA1B13C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C920F9-5DD6-450A-92E7-3834A888F3CD}"/>
              </a:ext>
            </a:extLst>
          </p:cNvPr>
          <p:cNvSpPr>
            <a:spLocks noGrp="1"/>
          </p:cNvSpPr>
          <p:nvPr>
            <p:ph type="sldNum" sz="quarter" idx="12"/>
          </p:nvPr>
        </p:nvSpPr>
        <p:spPr/>
        <p:txBody>
          <a:bodyPr/>
          <a:lstStyle/>
          <a:p>
            <a:fld id="{92357B94-79D4-49A3-9F13-7CEA34B1C803}" type="slidenum">
              <a:rPr lang="en-US" smtClean="0"/>
              <a:t>‹#›</a:t>
            </a:fld>
            <a:endParaRPr lang="en-US"/>
          </a:p>
        </p:txBody>
      </p:sp>
    </p:spTree>
    <p:extLst>
      <p:ext uri="{BB962C8B-B14F-4D97-AF65-F5344CB8AC3E}">
        <p14:creationId xmlns:p14="http://schemas.microsoft.com/office/powerpoint/2010/main" val="3384474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2F1FC2F-B628-41A9-8C51-5E5B28C37828}"/>
              </a:ext>
            </a:extLst>
          </p:cNvPr>
          <p:cNvSpPr>
            <a:spLocks noGrp="1"/>
          </p:cNvSpPr>
          <p:nvPr>
            <p:ph type="subTitle" idx="1" hasCustomPrompt="1"/>
          </p:nvPr>
        </p:nvSpPr>
        <p:spPr>
          <a:xfrm>
            <a:off x="838200" y="2689042"/>
            <a:ext cx="4920761" cy="739958"/>
          </a:xfrm>
        </p:spPr>
        <p:txBody>
          <a:bodyPr>
            <a:normAutofit/>
          </a:bodyPr>
          <a:lstStyle>
            <a:lvl1pPr marL="0" indent="0" algn="l">
              <a:buNone/>
              <a:defRPr sz="20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a:p>
            <a:r>
              <a:rPr lang="en-US" dirty="0"/>
              <a:t>	</a:t>
            </a:r>
          </a:p>
        </p:txBody>
      </p:sp>
      <p:sp>
        <p:nvSpPr>
          <p:cNvPr id="4" name="Date Placeholder 3">
            <a:extLst>
              <a:ext uri="{FF2B5EF4-FFF2-40B4-BE49-F238E27FC236}">
                <a16:creationId xmlns:a16="http://schemas.microsoft.com/office/drawing/2014/main" id="{D0819CF8-378A-4174-A0F3-FC3E0B12CEFE}"/>
              </a:ext>
            </a:extLst>
          </p:cNvPr>
          <p:cNvSpPr>
            <a:spLocks noGrp="1"/>
          </p:cNvSpPr>
          <p:nvPr>
            <p:ph type="dt" sz="half" idx="10"/>
          </p:nvPr>
        </p:nvSpPr>
        <p:spPr/>
        <p:txBody>
          <a:bodyPr/>
          <a:lstStyle/>
          <a:p>
            <a:fld id="{8FA8C1A2-1833-49A6-B7B5-E4E91335F948}" type="datetimeFigureOut">
              <a:rPr lang="en-US" smtClean="0"/>
              <a:t>6/18/2019</a:t>
            </a:fld>
            <a:endParaRPr lang="en-US"/>
          </a:p>
        </p:txBody>
      </p:sp>
      <p:sp>
        <p:nvSpPr>
          <p:cNvPr id="5" name="Footer Placeholder 4">
            <a:extLst>
              <a:ext uri="{FF2B5EF4-FFF2-40B4-BE49-F238E27FC236}">
                <a16:creationId xmlns:a16="http://schemas.microsoft.com/office/drawing/2014/main" id="{E3A872BF-D48B-4C49-893A-F5671C58BC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DFDFB2-F765-4A21-8E34-BD42432AAA03}"/>
              </a:ext>
            </a:extLst>
          </p:cNvPr>
          <p:cNvSpPr>
            <a:spLocks noGrp="1"/>
          </p:cNvSpPr>
          <p:nvPr>
            <p:ph type="sldNum" sz="quarter" idx="12"/>
          </p:nvPr>
        </p:nvSpPr>
        <p:spPr/>
        <p:txBody>
          <a:bodyPr/>
          <a:lstStyle/>
          <a:p>
            <a:fld id="{CE95D899-0F0C-4C5D-A457-43419EB99F9E}" type="slidenum">
              <a:rPr lang="en-US" smtClean="0"/>
              <a:t>‹#›</a:t>
            </a:fld>
            <a:endParaRPr lang="en-US"/>
          </a:p>
        </p:txBody>
      </p:sp>
      <p:sp>
        <p:nvSpPr>
          <p:cNvPr id="7" name="TextBox 6">
            <a:extLst>
              <a:ext uri="{FF2B5EF4-FFF2-40B4-BE49-F238E27FC236}">
                <a16:creationId xmlns:a16="http://schemas.microsoft.com/office/drawing/2014/main" id="{373EF8CE-F9BD-45E1-B391-AEECF04BC987}"/>
              </a:ext>
            </a:extLst>
          </p:cNvPr>
          <p:cNvSpPr txBox="1"/>
          <p:nvPr userDrawn="1"/>
        </p:nvSpPr>
        <p:spPr>
          <a:xfrm>
            <a:off x="3298580" y="3552093"/>
            <a:ext cx="2628900" cy="276999"/>
          </a:xfrm>
          <a:prstGeom prst="rect">
            <a:avLst/>
          </a:prstGeom>
          <a:noFill/>
        </p:spPr>
        <p:txBody>
          <a:bodyPr wrap="square" rtlCol="0">
            <a:spAutoFit/>
          </a:bodyPr>
          <a:lstStyle/>
          <a:p>
            <a:r>
              <a:rPr lang="en-US" sz="1200" dirty="0">
                <a:solidFill>
                  <a:schemeClr val="bg1"/>
                </a:solidFill>
              </a:rPr>
              <a:t>- Name </a:t>
            </a:r>
            <a:r>
              <a:rPr lang="en-US" sz="1200" dirty="0" err="1">
                <a:solidFill>
                  <a:schemeClr val="bg1"/>
                </a:solidFill>
              </a:rPr>
              <a:t>Name</a:t>
            </a:r>
            <a:r>
              <a:rPr lang="en-US" sz="1200" dirty="0">
                <a:solidFill>
                  <a:schemeClr val="bg1"/>
                </a:solidFill>
              </a:rPr>
              <a:t>, Title</a:t>
            </a:r>
          </a:p>
        </p:txBody>
      </p:sp>
    </p:spTree>
    <p:extLst>
      <p:ext uri="{BB962C8B-B14F-4D97-AF65-F5344CB8AC3E}">
        <p14:creationId xmlns:p14="http://schemas.microsoft.com/office/powerpoint/2010/main" val="3397340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A6D5DC9-7506-CC40-9A3D-EA03C5D61560}" type="datetimeFigureOut">
              <a:rPr lang="en-US" smtClean="0"/>
              <a:pPr/>
              <a:t>6/18/2019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96DA4-7E0A-7C49-8B9E-A24DD2FF9053}" type="slidenum">
              <a:rPr lang="en-US" smtClean="0"/>
              <a:pPr/>
              <a:t>‹#›</a:t>
            </a:fld>
            <a:endParaRPr lang="en-US"/>
          </a:p>
        </p:txBody>
      </p:sp>
    </p:spTree>
    <p:extLst>
      <p:ext uri="{BB962C8B-B14F-4D97-AF65-F5344CB8AC3E}">
        <p14:creationId xmlns:p14="http://schemas.microsoft.com/office/powerpoint/2010/main" val="3438633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6D5DC9-7506-CC40-9A3D-EA03C5D61560}" type="datetimeFigureOut">
              <a:rPr lang="en-US" smtClean="0"/>
              <a:pPr/>
              <a:t>6/18/2019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96DA4-7E0A-7C49-8B9E-A24DD2FF9053}" type="slidenum">
              <a:rPr lang="en-US" smtClean="0"/>
              <a:pPr/>
              <a:t>‹#›</a:t>
            </a:fld>
            <a:endParaRPr lang="en-US"/>
          </a:p>
        </p:txBody>
      </p:sp>
    </p:spTree>
    <p:extLst>
      <p:ext uri="{BB962C8B-B14F-4D97-AF65-F5344CB8AC3E}">
        <p14:creationId xmlns:p14="http://schemas.microsoft.com/office/powerpoint/2010/main" val="11194204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6D5DC9-7506-CC40-9A3D-EA03C5D61560}" type="datetimeFigureOut">
              <a:rPr lang="en-US" smtClean="0"/>
              <a:pPr/>
              <a:t>6/18/2019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96DA4-7E0A-7C49-8B9E-A24DD2FF9053}" type="slidenum">
              <a:rPr lang="en-US" smtClean="0"/>
              <a:pPr/>
              <a:t>‹#›</a:t>
            </a:fld>
            <a:endParaRPr lang="en-US"/>
          </a:p>
        </p:txBody>
      </p:sp>
    </p:spTree>
    <p:extLst>
      <p:ext uri="{BB962C8B-B14F-4D97-AF65-F5344CB8AC3E}">
        <p14:creationId xmlns:p14="http://schemas.microsoft.com/office/powerpoint/2010/main" val="110687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D3F0F-7839-4BDC-8B8C-79CB7D2CBF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0573D2-9408-4B8C-9F83-E55E91592BE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9BCD7D-C7B7-4F59-A3FD-3575476FCD89}"/>
              </a:ext>
            </a:extLst>
          </p:cNvPr>
          <p:cNvSpPr>
            <a:spLocks noGrp="1"/>
          </p:cNvSpPr>
          <p:nvPr>
            <p:ph type="dt" sz="half" idx="10"/>
          </p:nvPr>
        </p:nvSpPr>
        <p:spPr/>
        <p:txBody>
          <a:bodyPr/>
          <a:lstStyle/>
          <a:p>
            <a:fld id="{CA7749F8-5987-494B-B59C-6CAD9A18A348}" type="datetimeFigureOut">
              <a:rPr lang="en-US" smtClean="0"/>
              <a:t>6/18/2019</a:t>
            </a:fld>
            <a:endParaRPr lang="en-US"/>
          </a:p>
        </p:txBody>
      </p:sp>
      <p:sp>
        <p:nvSpPr>
          <p:cNvPr id="5" name="Footer Placeholder 4">
            <a:extLst>
              <a:ext uri="{FF2B5EF4-FFF2-40B4-BE49-F238E27FC236}">
                <a16:creationId xmlns:a16="http://schemas.microsoft.com/office/drawing/2014/main" id="{F781FB8C-C22A-43CC-9B3B-8E2B08AF31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8950CA-58DB-4F00-B3F2-AFDA1FAB1050}"/>
              </a:ext>
            </a:extLst>
          </p:cNvPr>
          <p:cNvSpPr>
            <a:spLocks noGrp="1"/>
          </p:cNvSpPr>
          <p:nvPr>
            <p:ph type="sldNum" sz="quarter" idx="12"/>
          </p:nvPr>
        </p:nvSpPr>
        <p:spPr/>
        <p:txBody>
          <a:bodyPr/>
          <a:lstStyle/>
          <a:p>
            <a:fld id="{FA3C515C-DCC7-4D25-94DF-0090ABE573AD}" type="slidenum">
              <a:rPr lang="en-US" smtClean="0"/>
              <a:t>‹#›</a:t>
            </a:fld>
            <a:endParaRPr lang="en-US"/>
          </a:p>
        </p:txBody>
      </p:sp>
    </p:spTree>
    <p:extLst>
      <p:ext uri="{BB962C8B-B14F-4D97-AF65-F5344CB8AC3E}">
        <p14:creationId xmlns:p14="http://schemas.microsoft.com/office/powerpoint/2010/main" val="35456553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6D5DC9-7506-CC40-9A3D-EA03C5D61560}" type="datetimeFigureOut">
              <a:rPr lang="en-US" smtClean="0"/>
              <a:pPr/>
              <a:t>6/18/2019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496DA4-7E0A-7C49-8B9E-A24DD2FF9053}" type="slidenum">
              <a:rPr lang="en-US" smtClean="0"/>
              <a:pPr/>
              <a:t>‹#›</a:t>
            </a:fld>
            <a:endParaRPr lang="en-US"/>
          </a:p>
        </p:txBody>
      </p:sp>
    </p:spTree>
    <p:extLst>
      <p:ext uri="{BB962C8B-B14F-4D97-AF65-F5344CB8AC3E}">
        <p14:creationId xmlns:p14="http://schemas.microsoft.com/office/powerpoint/2010/main" val="3500197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6D5DC9-7506-CC40-9A3D-EA03C5D61560}" type="datetimeFigureOut">
              <a:rPr lang="en-US" smtClean="0"/>
              <a:pPr/>
              <a:t>6/18/2019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496DA4-7E0A-7C49-8B9E-A24DD2FF9053}" type="slidenum">
              <a:rPr lang="en-US" smtClean="0"/>
              <a:pPr/>
              <a:t>‹#›</a:t>
            </a:fld>
            <a:endParaRPr lang="en-US"/>
          </a:p>
        </p:txBody>
      </p:sp>
    </p:spTree>
    <p:extLst>
      <p:ext uri="{BB962C8B-B14F-4D97-AF65-F5344CB8AC3E}">
        <p14:creationId xmlns:p14="http://schemas.microsoft.com/office/powerpoint/2010/main" val="771976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6D5DC9-7506-CC40-9A3D-EA03C5D61560}" type="datetimeFigureOut">
              <a:rPr lang="en-US" smtClean="0"/>
              <a:pPr/>
              <a:t>6/18/2019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496DA4-7E0A-7C49-8B9E-A24DD2FF9053}" type="slidenum">
              <a:rPr lang="en-US" smtClean="0"/>
              <a:pPr/>
              <a:t>‹#›</a:t>
            </a:fld>
            <a:endParaRPr lang="en-US"/>
          </a:p>
        </p:txBody>
      </p:sp>
    </p:spTree>
    <p:extLst>
      <p:ext uri="{BB962C8B-B14F-4D97-AF65-F5344CB8AC3E}">
        <p14:creationId xmlns:p14="http://schemas.microsoft.com/office/powerpoint/2010/main" val="12642540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6D5DC9-7506-CC40-9A3D-EA03C5D61560}" type="datetimeFigureOut">
              <a:rPr lang="en-US" smtClean="0"/>
              <a:pPr/>
              <a:t>6/18/2019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496DA4-7E0A-7C49-8B9E-A24DD2FF9053}" type="slidenum">
              <a:rPr lang="en-US" smtClean="0"/>
              <a:pPr/>
              <a:t>‹#›</a:t>
            </a:fld>
            <a:endParaRPr lang="en-US"/>
          </a:p>
        </p:txBody>
      </p:sp>
    </p:spTree>
    <p:extLst>
      <p:ext uri="{BB962C8B-B14F-4D97-AF65-F5344CB8AC3E}">
        <p14:creationId xmlns:p14="http://schemas.microsoft.com/office/powerpoint/2010/main" val="4100832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6D5DC9-7506-CC40-9A3D-EA03C5D61560}" type="datetimeFigureOut">
              <a:rPr lang="en-US" smtClean="0"/>
              <a:pPr/>
              <a:t>6/18/2019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496DA4-7E0A-7C49-8B9E-A24DD2FF9053}" type="slidenum">
              <a:rPr lang="en-US" smtClean="0"/>
              <a:pPr/>
              <a:t>‹#›</a:t>
            </a:fld>
            <a:endParaRPr lang="en-US"/>
          </a:p>
        </p:txBody>
      </p:sp>
    </p:spTree>
    <p:extLst>
      <p:ext uri="{BB962C8B-B14F-4D97-AF65-F5344CB8AC3E}">
        <p14:creationId xmlns:p14="http://schemas.microsoft.com/office/powerpoint/2010/main" val="2840399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6D5DC9-7506-CC40-9A3D-EA03C5D61560}" type="datetimeFigureOut">
              <a:rPr lang="en-US" smtClean="0"/>
              <a:pPr/>
              <a:t>6/18/2019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496DA4-7E0A-7C49-8B9E-A24DD2FF9053}" type="slidenum">
              <a:rPr lang="en-US" smtClean="0"/>
              <a:pPr/>
              <a:t>‹#›</a:t>
            </a:fld>
            <a:endParaRPr lang="en-US"/>
          </a:p>
        </p:txBody>
      </p:sp>
    </p:spTree>
    <p:extLst>
      <p:ext uri="{BB962C8B-B14F-4D97-AF65-F5344CB8AC3E}">
        <p14:creationId xmlns:p14="http://schemas.microsoft.com/office/powerpoint/2010/main" val="1743427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6D5DC9-7506-CC40-9A3D-EA03C5D61560}" type="datetimeFigureOut">
              <a:rPr lang="en-US" smtClean="0"/>
              <a:pPr/>
              <a:t>6/18/2019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96DA4-7E0A-7C49-8B9E-A24DD2FF9053}" type="slidenum">
              <a:rPr lang="en-US" smtClean="0"/>
              <a:pPr/>
              <a:t>‹#›</a:t>
            </a:fld>
            <a:endParaRPr lang="en-US"/>
          </a:p>
        </p:txBody>
      </p:sp>
    </p:spTree>
    <p:extLst>
      <p:ext uri="{BB962C8B-B14F-4D97-AF65-F5344CB8AC3E}">
        <p14:creationId xmlns:p14="http://schemas.microsoft.com/office/powerpoint/2010/main" val="32017470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6D5DC9-7506-CC40-9A3D-EA03C5D61560}" type="datetimeFigureOut">
              <a:rPr lang="en-US" smtClean="0"/>
              <a:pPr/>
              <a:t>6/18/2019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96DA4-7E0A-7C49-8B9E-A24DD2FF9053}" type="slidenum">
              <a:rPr lang="en-US" smtClean="0"/>
              <a:pPr/>
              <a:t>‹#›</a:t>
            </a:fld>
            <a:endParaRPr lang="en-US"/>
          </a:p>
        </p:txBody>
      </p:sp>
    </p:spTree>
    <p:extLst>
      <p:ext uri="{BB962C8B-B14F-4D97-AF65-F5344CB8AC3E}">
        <p14:creationId xmlns:p14="http://schemas.microsoft.com/office/powerpoint/2010/main" val="36996446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37169D4-F6CF-479D-855E-A0E54CBA95D3}" type="datetime1">
              <a:rPr lang="en-US" smtClean="0"/>
              <a:t>6/18/2019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4A57F-37B1-4610-95CC-27CC4B8CBBE0}"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18367" y="514993"/>
            <a:ext cx="2080036" cy="607370"/>
          </a:xfrm>
          <a:prstGeom prst="rect">
            <a:avLst/>
          </a:prstGeom>
        </p:spPr>
      </p:pic>
    </p:spTree>
    <p:extLst>
      <p:ext uri="{BB962C8B-B14F-4D97-AF65-F5344CB8AC3E}">
        <p14:creationId xmlns:p14="http://schemas.microsoft.com/office/powerpoint/2010/main" val="12894725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F36775-5225-4FAD-9FCC-1FEFE6068E07}" type="datetime1">
              <a:rPr lang="en-US" smtClean="0"/>
              <a:t>6/18/2019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4A57F-37B1-4610-95CC-27CC4B8CBBE0}" type="slidenum">
              <a:rPr lang="en-US" smtClean="0"/>
              <a:t>‹#›</a:t>
            </a:fld>
            <a:endParaRPr lang="en-US"/>
          </a:p>
        </p:txBody>
      </p:sp>
    </p:spTree>
    <p:extLst>
      <p:ext uri="{BB962C8B-B14F-4D97-AF65-F5344CB8AC3E}">
        <p14:creationId xmlns:p14="http://schemas.microsoft.com/office/powerpoint/2010/main" val="1537631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5746D-D17E-4DB4-BC8C-9355446300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27CDCF-68FF-4527-823E-CD5B8ED954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B21CC65-C797-4626-88F5-6BE1658E99F4}"/>
              </a:ext>
            </a:extLst>
          </p:cNvPr>
          <p:cNvSpPr>
            <a:spLocks noGrp="1"/>
          </p:cNvSpPr>
          <p:nvPr>
            <p:ph type="dt" sz="half" idx="10"/>
          </p:nvPr>
        </p:nvSpPr>
        <p:spPr/>
        <p:txBody>
          <a:bodyPr/>
          <a:lstStyle/>
          <a:p>
            <a:fld id="{CA7749F8-5987-494B-B59C-6CAD9A18A348}" type="datetimeFigureOut">
              <a:rPr lang="en-US" smtClean="0"/>
              <a:t>6/18/2019</a:t>
            </a:fld>
            <a:endParaRPr lang="en-US"/>
          </a:p>
        </p:txBody>
      </p:sp>
      <p:sp>
        <p:nvSpPr>
          <p:cNvPr id="5" name="Footer Placeholder 4">
            <a:extLst>
              <a:ext uri="{FF2B5EF4-FFF2-40B4-BE49-F238E27FC236}">
                <a16:creationId xmlns:a16="http://schemas.microsoft.com/office/drawing/2014/main" id="{A0ED0BA1-904F-47A3-B972-FBBB388116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1677DD-6EF2-420C-9D36-636AE8AC6B0B}"/>
              </a:ext>
            </a:extLst>
          </p:cNvPr>
          <p:cNvSpPr>
            <a:spLocks noGrp="1"/>
          </p:cNvSpPr>
          <p:nvPr>
            <p:ph type="sldNum" sz="quarter" idx="12"/>
          </p:nvPr>
        </p:nvSpPr>
        <p:spPr/>
        <p:txBody>
          <a:bodyPr/>
          <a:lstStyle/>
          <a:p>
            <a:fld id="{FA3C515C-DCC7-4D25-94DF-0090ABE573AD}" type="slidenum">
              <a:rPr lang="en-US" smtClean="0"/>
              <a:t>‹#›</a:t>
            </a:fld>
            <a:endParaRPr lang="en-US"/>
          </a:p>
        </p:txBody>
      </p:sp>
    </p:spTree>
    <p:extLst>
      <p:ext uri="{BB962C8B-B14F-4D97-AF65-F5344CB8AC3E}">
        <p14:creationId xmlns:p14="http://schemas.microsoft.com/office/powerpoint/2010/main" val="4157149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25CBDE-B9C8-4076-BD6F-8ED94C3AC9C1}" type="datetime1">
              <a:rPr lang="en-US" smtClean="0"/>
              <a:t>6/18/2019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4A57F-37B1-4610-95CC-27CC4B8CBBE0}" type="slidenum">
              <a:rPr lang="en-US" smtClean="0"/>
              <a:t>‹#›</a:t>
            </a:fld>
            <a:endParaRPr lang="en-US"/>
          </a:p>
        </p:txBody>
      </p:sp>
    </p:spTree>
    <p:extLst>
      <p:ext uri="{BB962C8B-B14F-4D97-AF65-F5344CB8AC3E}">
        <p14:creationId xmlns:p14="http://schemas.microsoft.com/office/powerpoint/2010/main" val="1996450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5E7E0E-D918-4C45-B509-20A1E8E64B3D}" type="datetime1">
              <a:rPr lang="en-US" smtClean="0"/>
              <a:t>6/18/2019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14A57F-37B1-4610-95CC-27CC4B8CBBE0}" type="slidenum">
              <a:rPr lang="en-US" smtClean="0"/>
              <a:t>‹#›</a:t>
            </a:fld>
            <a:endParaRPr lang="en-US"/>
          </a:p>
        </p:txBody>
      </p:sp>
    </p:spTree>
    <p:extLst>
      <p:ext uri="{BB962C8B-B14F-4D97-AF65-F5344CB8AC3E}">
        <p14:creationId xmlns:p14="http://schemas.microsoft.com/office/powerpoint/2010/main" val="13663735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BC627C-CE0C-4510-9DC4-05F5B7D4FCCE}" type="datetime1">
              <a:rPr lang="en-US" smtClean="0"/>
              <a:t>6/18/2019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14A57F-37B1-4610-95CC-27CC4B8CBBE0}" type="slidenum">
              <a:rPr lang="en-US" smtClean="0"/>
              <a:t>‹#›</a:t>
            </a:fld>
            <a:endParaRPr lang="en-US"/>
          </a:p>
        </p:txBody>
      </p:sp>
    </p:spTree>
    <p:extLst>
      <p:ext uri="{BB962C8B-B14F-4D97-AF65-F5344CB8AC3E}">
        <p14:creationId xmlns:p14="http://schemas.microsoft.com/office/powerpoint/2010/main" val="1458834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3FF2AB-CE11-48F3-840C-DE4FCA730EEC}" type="datetime1">
              <a:rPr lang="en-US" smtClean="0"/>
              <a:t>6/18/2019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14A57F-37B1-4610-95CC-27CC4B8CBBE0}" type="slidenum">
              <a:rPr lang="en-US" smtClean="0"/>
              <a:t>‹#›</a:t>
            </a:fld>
            <a:endParaRPr lang="en-US"/>
          </a:p>
        </p:txBody>
      </p:sp>
    </p:spTree>
    <p:extLst>
      <p:ext uri="{BB962C8B-B14F-4D97-AF65-F5344CB8AC3E}">
        <p14:creationId xmlns:p14="http://schemas.microsoft.com/office/powerpoint/2010/main" val="3587601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AD5E6-12BA-48E4-98CE-F59559B1331C}" type="datetime1">
              <a:rPr lang="en-US" smtClean="0"/>
              <a:t>6/18/2019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14A57F-37B1-4610-95CC-27CC4B8CBBE0}" type="slidenum">
              <a:rPr lang="en-US" smtClean="0"/>
              <a:t>‹#›</a:t>
            </a:fld>
            <a:endParaRPr lang="en-US"/>
          </a:p>
        </p:txBody>
      </p:sp>
    </p:spTree>
    <p:extLst>
      <p:ext uri="{BB962C8B-B14F-4D97-AF65-F5344CB8AC3E}">
        <p14:creationId xmlns:p14="http://schemas.microsoft.com/office/powerpoint/2010/main" val="34775715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23C5E5-9809-4DEE-B431-FF90591772B6}" type="datetime1">
              <a:rPr lang="en-US" smtClean="0"/>
              <a:t>6/18/2019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14A57F-37B1-4610-95CC-27CC4B8CBBE0}" type="slidenum">
              <a:rPr lang="en-US" smtClean="0"/>
              <a:t>‹#›</a:t>
            </a:fld>
            <a:endParaRPr lang="en-US"/>
          </a:p>
        </p:txBody>
      </p:sp>
    </p:spTree>
    <p:extLst>
      <p:ext uri="{BB962C8B-B14F-4D97-AF65-F5344CB8AC3E}">
        <p14:creationId xmlns:p14="http://schemas.microsoft.com/office/powerpoint/2010/main" val="1343401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9B86E6-8250-49A9-8434-29EA6BAA4888}" type="datetime1">
              <a:rPr lang="en-US" smtClean="0"/>
              <a:t>6/18/2019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14A57F-37B1-4610-95CC-27CC4B8CBBE0}" type="slidenum">
              <a:rPr lang="en-US" smtClean="0"/>
              <a:t>‹#›</a:t>
            </a:fld>
            <a:endParaRPr lang="en-US"/>
          </a:p>
        </p:txBody>
      </p:sp>
    </p:spTree>
    <p:extLst>
      <p:ext uri="{BB962C8B-B14F-4D97-AF65-F5344CB8AC3E}">
        <p14:creationId xmlns:p14="http://schemas.microsoft.com/office/powerpoint/2010/main" val="38019850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9D7E78-4372-4807-A367-B5D485171B53}" type="datetime1">
              <a:rPr lang="en-US" smtClean="0"/>
              <a:t>6/18/2019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4A57F-37B1-4610-95CC-27CC4B8CBBE0}" type="slidenum">
              <a:rPr lang="en-US" smtClean="0"/>
              <a:t>‹#›</a:t>
            </a:fld>
            <a:endParaRPr lang="en-US"/>
          </a:p>
        </p:txBody>
      </p:sp>
    </p:spTree>
    <p:extLst>
      <p:ext uri="{BB962C8B-B14F-4D97-AF65-F5344CB8AC3E}">
        <p14:creationId xmlns:p14="http://schemas.microsoft.com/office/powerpoint/2010/main" val="2046799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A6827C-19DC-437C-ABE9-DE5E3034D86D}" type="datetime1">
              <a:rPr lang="en-US" smtClean="0"/>
              <a:t>6/18/2019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4A57F-37B1-4610-95CC-27CC4B8CBBE0}" type="slidenum">
              <a:rPr lang="en-US" smtClean="0"/>
              <a:t>‹#›</a:t>
            </a:fld>
            <a:endParaRPr lang="en-US"/>
          </a:p>
        </p:txBody>
      </p:sp>
    </p:spTree>
    <p:extLst>
      <p:ext uri="{BB962C8B-B14F-4D97-AF65-F5344CB8AC3E}">
        <p14:creationId xmlns:p14="http://schemas.microsoft.com/office/powerpoint/2010/main" val="2374947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E341C-8B17-468E-B85F-AA27BAA4E3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402536-8915-4570-B949-C9DB36E99BE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22383E-CAE9-442A-B00B-F2CCFA12088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F2CBB8-1C7C-42BF-9F1A-DD11F18D1CA5}"/>
              </a:ext>
            </a:extLst>
          </p:cNvPr>
          <p:cNvSpPr>
            <a:spLocks noGrp="1"/>
          </p:cNvSpPr>
          <p:nvPr>
            <p:ph type="dt" sz="half" idx="10"/>
          </p:nvPr>
        </p:nvSpPr>
        <p:spPr/>
        <p:txBody>
          <a:bodyPr/>
          <a:lstStyle/>
          <a:p>
            <a:fld id="{CA7749F8-5987-494B-B59C-6CAD9A18A348}" type="datetimeFigureOut">
              <a:rPr lang="en-US" smtClean="0"/>
              <a:t>6/18/2019</a:t>
            </a:fld>
            <a:endParaRPr lang="en-US"/>
          </a:p>
        </p:txBody>
      </p:sp>
      <p:sp>
        <p:nvSpPr>
          <p:cNvPr id="6" name="Footer Placeholder 5">
            <a:extLst>
              <a:ext uri="{FF2B5EF4-FFF2-40B4-BE49-F238E27FC236}">
                <a16:creationId xmlns:a16="http://schemas.microsoft.com/office/drawing/2014/main" id="{37F4EA22-A151-424C-8B74-E4E29EE733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59D015-7DA0-48F3-8689-AD1F573B81E5}"/>
              </a:ext>
            </a:extLst>
          </p:cNvPr>
          <p:cNvSpPr>
            <a:spLocks noGrp="1"/>
          </p:cNvSpPr>
          <p:nvPr>
            <p:ph type="sldNum" sz="quarter" idx="12"/>
          </p:nvPr>
        </p:nvSpPr>
        <p:spPr/>
        <p:txBody>
          <a:bodyPr/>
          <a:lstStyle/>
          <a:p>
            <a:fld id="{FA3C515C-DCC7-4D25-94DF-0090ABE573AD}" type="slidenum">
              <a:rPr lang="en-US" smtClean="0"/>
              <a:t>‹#›</a:t>
            </a:fld>
            <a:endParaRPr lang="en-US"/>
          </a:p>
        </p:txBody>
      </p:sp>
    </p:spTree>
    <p:extLst>
      <p:ext uri="{BB962C8B-B14F-4D97-AF65-F5344CB8AC3E}">
        <p14:creationId xmlns:p14="http://schemas.microsoft.com/office/powerpoint/2010/main" val="3086571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92831-97A4-41D2-BB5A-5FFD109CED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456C55-1478-4182-880F-947152ED38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BF9413D-6F88-4E98-ABCD-11C2DF4AC6F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6DA922-6DA7-4D42-8E15-376B0230B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8727FCE-B1B1-498A-B2C9-7AF02C48CC1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AC9D1B-9774-4F0F-AB88-C7C9F98E6464}"/>
              </a:ext>
            </a:extLst>
          </p:cNvPr>
          <p:cNvSpPr>
            <a:spLocks noGrp="1"/>
          </p:cNvSpPr>
          <p:nvPr>
            <p:ph type="dt" sz="half" idx="10"/>
          </p:nvPr>
        </p:nvSpPr>
        <p:spPr/>
        <p:txBody>
          <a:bodyPr/>
          <a:lstStyle/>
          <a:p>
            <a:fld id="{CA7749F8-5987-494B-B59C-6CAD9A18A348}" type="datetimeFigureOut">
              <a:rPr lang="en-US" smtClean="0"/>
              <a:t>6/18/2019</a:t>
            </a:fld>
            <a:endParaRPr lang="en-US"/>
          </a:p>
        </p:txBody>
      </p:sp>
      <p:sp>
        <p:nvSpPr>
          <p:cNvPr id="8" name="Footer Placeholder 7">
            <a:extLst>
              <a:ext uri="{FF2B5EF4-FFF2-40B4-BE49-F238E27FC236}">
                <a16:creationId xmlns:a16="http://schemas.microsoft.com/office/drawing/2014/main" id="{572A127A-2093-4F06-A9E2-1BC81AEC1C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43168B-7496-49F2-A723-508E77EF649E}"/>
              </a:ext>
            </a:extLst>
          </p:cNvPr>
          <p:cNvSpPr>
            <a:spLocks noGrp="1"/>
          </p:cNvSpPr>
          <p:nvPr>
            <p:ph type="sldNum" sz="quarter" idx="12"/>
          </p:nvPr>
        </p:nvSpPr>
        <p:spPr/>
        <p:txBody>
          <a:bodyPr/>
          <a:lstStyle/>
          <a:p>
            <a:fld id="{FA3C515C-DCC7-4D25-94DF-0090ABE573AD}" type="slidenum">
              <a:rPr lang="en-US" smtClean="0"/>
              <a:t>‹#›</a:t>
            </a:fld>
            <a:endParaRPr lang="en-US"/>
          </a:p>
        </p:txBody>
      </p:sp>
    </p:spTree>
    <p:extLst>
      <p:ext uri="{BB962C8B-B14F-4D97-AF65-F5344CB8AC3E}">
        <p14:creationId xmlns:p14="http://schemas.microsoft.com/office/powerpoint/2010/main" val="2125150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FBBAE-037E-4CF1-BC3C-CEACFAF0D5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318EBB-3BF0-4C58-B6CB-91B023322488}"/>
              </a:ext>
            </a:extLst>
          </p:cNvPr>
          <p:cNvSpPr>
            <a:spLocks noGrp="1"/>
          </p:cNvSpPr>
          <p:nvPr>
            <p:ph type="dt" sz="half" idx="10"/>
          </p:nvPr>
        </p:nvSpPr>
        <p:spPr/>
        <p:txBody>
          <a:bodyPr/>
          <a:lstStyle/>
          <a:p>
            <a:fld id="{CA7749F8-5987-494B-B59C-6CAD9A18A348}" type="datetimeFigureOut">
              <a:rPr lang="en-US" smtClean="0"/>
              <a:t>6/18/2019</a:t>
            </a:fld>
            <a:endParaRPr lang="en-US"/>
          </a:p>
        </p:txBody>
      </p:sp>
      <p:sp>
        <p:nvSpPr>
          <p:cNvPr id="4" name="Footer Placeholder 3">
            <a:extLst>
              <a:ext uri="{FF2B5EF4-FFF2-40B4-BE49-F238E27FC236}">
                <a16:creationId xmlns:a16="http://schemas.microsoft.com/office/drawing/2014/main" id="{058A9464-583A-4ADD-97DA-16D964237E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A66433-6B25-4A4E-A338-6569B1D5D063}"/>
              </a:ext>
            </a:extLst>
          </p:cNvPr>
          <p:cNvSpPr>
            <a:spLocks noGrp="1"/>
          </p:cNvSpPr>
          <p:nvPr>
            <p:ph type="sldNum" sz="quarter" idx="12"/>
          </p:nvPr>
        </p:nvSpPr>
        <p:spPr/>
        <p:txBody>
          <a:bodyPr/>
          <a:lstStyle/>
          <a:p>
            <a:fld id="{FA3C515C-DCC7-4D25-94DF-0090ABE573AD}" type="slidenum">
              <a:rPr lang="en-US" smtClean="0"/>
              <a:t>‹#›</a:t>
            </a:fld>
            <a:endParaRPr lang="en-US"/>
          </a:p>
        </p:txBody>
      </p:sp>
    </p:spTree>
    <p:extLst>
      <p:ext uri="{BB962C8B-B14F-4D97-AF65-F5344CB8AC3E}">
        <p14:creationId xmlns:p14="http://schemas.microsoft.com/office/powerpoint/2010/main" val="2444195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2E0E75-5630-43ED-86C0-DEFA8066E7B3}"/>
              </a:ext>
            </a:extLst>
          </p:cNvPr>
          <p:cNvSpPr>
            <a:spLocks noGrp="1"/>
          </p:cNvSpPr>
          <p:nvPr>
            <p:ph type="dt" sz="half" idx="10"/>
          </p:nvPr>
        </p:nvSpPr>
        <p:spPr/>
        <p:txBody>
          <a:bodyPr/>
          <a:lstStyle/>
          <a:p>
            <a:fld id="{CA7749F8-5987-494B-B59C-6CAD9A18A348}" type="datetimeFigureOut">
              <a:rPr lang="en-US" smtClean="0"/>
              <a:t>6/18/2019</a:t>
            </a:fld>
            <a:endParaRPr lang="en-US"/>
          </a:p>
        </p:txBody>
      </p:sp>
      <p:sp>
        <p:nvSpPr>
          <p:cNvPr id="3" name="Footer Placeholder 2">
            <a:extLst>
              <a:ext uri="{FF2B5EF4-FFF2-40B4-BE49-F238E27FC236}">
                <a16:creationId xmlns:a16="http://schemas.microsoft.com/office/drawing/2014/main" id="{FBD3B03C-E267-4008-BBAA-37512C02C3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24B145-27AE-439F-9F4F-0078D0DB6361}"/>
              </a:ext>
            </a:extLst>
          </p:cNvPr>
          <p:cNvSpPr>
            <a:spLocks noGrp="1"/>
          </p:cNvSpPr>
          <p:nvPr>
            <p:ph type="sldNum" sz="quarter" idx="12"/>
          </p:nvPr>
        </p:nvSpPr>
        <p:spPr/>
        <p:txBody>
          <a:bodyPr/>
          <a:lstStyle/>
          <a:p>
            <a:fld id="{FA3C515C-DCC7-4D25-94DF-0090ABE573AD}" type="slidenum">
              <a:rPr lang="en-US" smtClean="0"/>
              <a:t>‹#›</a:t>
            </a:fld>
            <a:endParaRPr lang="en-US"/>
          </a:p>
        </p:txBody>
      </p:sp>
    </p:spTree>
    <p:extLst>
      <p:ext uri="{BB962C8B-B14F-4D97-AF65-F5344CB8AC3E}">
        <p14:creationId xmlns:p14="http://schemas.microsoft.com/office/powerpoint/2010/main" val="10012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DA929-A535-4BB7-91CC-E3C5615069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482696-8A17-441E-8F61-6A26F27E14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6BCE95-8366-4C0C-806F-A238B7CDE1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8C0CA39-279D-4081-A22A-1E334DC89358}"/>
              </a:ext>
            </a:extLst>
          </p:cNvPr>
          <p:cNvSpPr>
            <a:spLocks noGrp="1"/>
          </p:cNvSpPr>
          <p:nvPr>
            <p:ph type="dt" sz="half" idx="10"/>
          </p:nvPr>
        </p:nvSpPr>
        <p:spPr/>
        <p:txBody>
          <a:bodyPr/>
          <a:lstStyle/>
          <a:p>
            <a:fld id="{CA7749F8-5987-494B-B59C-6CAD9A18A348}" type="datetimeFigureOut">
              <a:rPr lang="en-US" smtClean="0"/>
              <a:t>6/18/2019</a:t>
            </a:fld>
            <a:endParaRPr lang="en-US"/>
          </a:p>
        </p:txBody>
      </p:sp>
      <p:sp>
        <p:nvSpPr>
          <p:cNvPr id="6" name="Footer Placeholder 5">
            <a:extLst>
              <a:ext uri="{FF2B5EF4-FFF2-40B4-BE49-F238E27FC236}">
                <a16:creationId xmlns:a16="http://schemas.microsoft.com/office/drawing/2014/main" id="{33BE941F-BA08-4692-AC81-C3D210633B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CBDBF2-ECBE-4F9E-8E9D-001EC5B197B0}"/>
              </a:ext>
            </a:extLst>
          </p:cNvPr>
          <p:cNvSpPr>
            <a:spLocks noGrp="1"/>
          </p:cNvSpPr>
          <p:nvPr>
            <p:ph type="sldNum" sz="quarter" idx="12"/>
          </p:nvPr>
        </p:nvSpPr>
        <p:spPr/>
        <p:txBody>
          <a:bodyPr/>
          <a:lstStyle/>
          <a:p>
            <a:fld id="{FA3C515C-DCC7-4D25-94DF-0090ABE573AD}" type="slidenum">
              <a:rPr lang="en-US" smtClean="0"/>
              <a:t>‹#›</a:t>
            </a:fld>
            <a:endParaRPr lang="en-US"/>
          </a:p>
        </p:txBody>
      </p:sp>
    </p:spTree>
    <p:extLst>
      <p:ext uri="{BB962C8B-B14F-4D97-AF65-F5344CB8AC3E}">
        <p14:creationId xmlns:p14="http://schemas.microsoft.com/office/powerpoint/2010/main" val="3049767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960E9-974B-404E-B97E-833F2A64FE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E3A063-BF3F-4408-B428-F2582BE3B0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817112-CD74-4D7F-A459-74FFEA28F0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F11CA9-AADA-461D-8529-B82DC9B997DE}"/>
              </a:ext>
            </a:extLst>
          </p:cNvPr>
          <p:cNvSpPr>
            <a:spLocks noGrp="1"/>
          </p:cNvSpPr>
          <p:nvPr>
            <p:ph type="dt" sz="half" idx="10"/>
          </p:nvPr>
        </p:nvSpPr>
        <p:spPr/>
        <p:txBody>
          <a:bodyPr/>
          <a:lstStyle/>
          <a:p>
            <a:fld id="{CA7749F8-5987-494B-B59C-6CAD9A18A348}" type="datetimeFigureOut">
              <a:rPr lang="en-US" smtClean="0"/>
              <a:t>6/18/2019</a:t>
            </a:fld>
            <a:endParaRPr lang="en-US"/>
          </a:p>
        </p:txBody>
      </p:sp>
      <p:sp>
        <p:nvSpPr>
          <p:cNvPr id="6" name="Footer Placeholder 5">
            <a:extLst>
              <a:ext uri="{FF2B5EF4-FFF2-40B4-BE49-F238E27FC236}">
                <a16:creationId xmlns:a16="http://schemas.microsoft.com/office/drawing/2014/main" id="{78966DE5-2ACF-445E-8DEE-53D919A0A0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C55303-101E-4279-A23B-C4E9D3CB58E7}"/>
              </a:ext>
            </a:extLst>
          </p:cNvPr>
          <p:cNvSpPr>
            <a:spLocks noGrp="1"/>
          </p:cNvSpPr>
          <p:nvPr>
            <p:ph type="sldNum" sz="quarter" idx="12"/>
          </p:nvPr>
        </p:nvSpPr>
        <p:spPr/>
        <p:txBody>
          <a:bodyPr/>
          <a:lstStyle/>
          <a:p>
            <a:fld id="{FA3C515C-DCC7-4D25-94DF-0090ABE573AD}" type="slidenum">
              <a:rPr lang="en-US" smtClean="0"/>
              <a:t>‹#›</a:t>
            </a:fld>
            <a:endParaRPr lang="en-US"/>
          </a:p>
        </p:txBody>
      </p:sp>
    </p:spTree>
    <p:extLst>
      <p:ext uri="{BB962C8B-B14F-4D97-AF65-F5344CB8AC3E}">
        <p14:creationId xmlns:p14="http://schemas.microsoft.com/office/powerpoint/2010/main" val="3254212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7.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8.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977034-43FB-4CE9-B72E-6822A8752C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ADE5AE-EB64-4F44-B69B-DFA6524925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F76C6D-D344-410A-AABD-1B64389FA3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7749F8-5987-494B-B59C-6CAD9A18A348}" type="datetimeFigureOut">
              <a:rPr lang="en-US" smtClean="0"/>
              <a:t>6/18/2019</a:t>
            </a:fld>
            <a:endParaRPr lang="en-US"/>
          </a:p>
        </p:txBody>
      </p:sp>
      <p:sp>
        <p:nvSpPr>
          <p:cNvPr id="5" name="Footer Placeholder 4">
            <a:extLst>
              <a:ext uri="{FF2B5EF4-FFF2-40B4-BE49-F238E27FC236}">
                <a16:creationId xmlns:a16="http://schemas.microsoft.com/office/drawing/2014/main" id="{8346CF18-0650-4340-A7CB-1D6BC6E426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281319-17FC-4883-85E5-693C5F42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3C515C-DCC7-4D25-94DF-0090ABE573AD}" type="slidenum">
              <a:rPr lang="en-US" smtClean="0"/>
              <a:t>‹#›</a:t>
            </a:fld>
            <a:endParaRPr lang="en-US"/>
          </a:p>
        </p:txBody>
      </p:sp>
    </p:spTree>
    <p:extLst>
      <p:ext uri="{BB962C8B-B14F-4D97-AF65-F5344CB8AC3E}">
        <p14:creationId xmlns:p14="http://schemas.microsoft.com/office/powerpoint/2010/main" val="343724959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A4AF9F-E03D-4B00-9515-722AF60697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F58308-0333-43B1-B358-4FFAA56CF1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10A3-6338-40C8-8F52-E857771A47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0F8A72-F0DA-48C4-91E8-918DBC150544}" type="datetimeFigureOut">
              <a:rPr lang="en-US" smtClean="0"/>
              <a:t>6/18/2019</a:t>
            </a:fld>
            <a:endParaRPr lang="en-US"/>
          </a:p>
        </p:txBody>
      </p:sp>
      <p:sp>
        <p:nvSpPr>
          <p:cNvPr id="5" name="Footer Placeholder 4">
            <a:extLst>
              <a:ext uri="{FF2B5EF4-FFF2-40B4-BE49-F238E27FC236}">
                <a16:creationId xmlns:a16="http://schemas.microsoft.com/office/drawing/2014/main" id="{A9049B1C-F9A5-4937-9C9C-EA9F2D0A21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ADA843-C31D-445D-AFAC-CF1AF5E5EE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AF014-0999-4F75-85A2-D14B6117485F}" type="slidenum">
              <a:rPr lang="en-US" smtClean="0"/>
              <a:t>‹#›</a:t>
            </a:fld>
            <a:endParaRPr lang="en-US"/>
          </a:p>
        </p:txBody>
      </p:sp>
      <p:pic>
        <p:nvPicPr>
          <p:cNvPr id="7" name="Picture 6">
            <a:extLst>
              <a:ext uri="{FF2B5EF4-FFF2-40B4-BE49-F238E27FC236}">
                <a16:creationId xmlns:a16="http://schemas.microsoft.com/office/drawing/2014/main" id="{FE546419-0E63-4D60-BEA2-0F538A3C7D39}"/>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76111743"/>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CFE74F-D5DD-4CDF-ACD1-9C5D2146CC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A8B950-5FBE-468C-A2E6-A25AD3DCB2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892DC-33D9-4F41-8181-75DF590F0D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08C8C8-A556-459B-B1E1-6C1835A2400F}" type="datetimeFigureOut">
              <a:rPr lang="en-US" smtClean="0"/>
              <a:t>6/18/2019</a:t>
            </a:fld>
            <a:endParaRPr lang="en-US"/>
          </a:p>
        </p:txBody>
      </p:sp>
      <p:sp>
        <p:nvSpPr>
          <p:cNvPr id="5" name="Footer Placeholder 4">
            <a:extLst>
              <a:ext uri="{FF2B5EF4-FFF2-40B4-BE49-F238E27FC236}">
                <a16:creationId xmlns:a16="http://schemas.microsoft.com/office/drawing/2014/main" id="{DA1C9ADE-1C00-44A3-ADA8-F49B8BC420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C60296-D53C-4CB8-802A-6997DC1B54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1B7FA1-267F-4C82-B4C4-AA57A7E5EC80}" type="slidenum">
              <a:rPr lang="en-US" smtClean="0"/>
              <a:t>‹#›</a:t>
            </a:fld>
            <a:endParaRPr lang="en-US"/>
          </a:p>
        </p:txBody>
      </p:sp>
      <p:pic>
        <p:nvPicPr>
          <p:cNvPr id="7" name="Picture 6">
            <a:extLst>
              <a:ext uri="{FF2B5EF4-FFF2-40B4-BE49-F238E27FC236}">
                <a16:creationId xmlns:a16="http://schemas.microsoft.com/office/drawing/2014/main" id="{FA8405F8-F5DF-4B4D-A37F-80ADD4B42749}"/>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03885594"/>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3F7B7-D8E0-4E20-B47B-BC438F2BBE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6322F4-E258-40DC-A3B6-3ACC7E9B4E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EABFC5-F007-4D68-BC4C-BDE4C46C8D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98543A-9740-4D5B-990C-A5125F263A13}" type="datetimeFigureOut">
              <a:rPr lang="en-US" smtClean="0"/>
              <a:t>6/18/2019</a:t>
            </a:fld>
            <a:endParaRPr lang="en-US"/>
          </a:p>
        </p:txBody>
      </p:sp>
      <p:sp>
        <p:nvSpPr>
          <p:cNvPr id="5" name="Footer Placeholder 4">
            <a:extLst>
              <a:ext uri="{FF2B5EF4-FFF2-40B4-BE49-F238E27FC236}">
                <a16:creationId xmlns:a16="http://schemas.microsoft.com/office/drawing/2014/main" id="{9A126D93-1DB8-4B7B-BA85-F97B67D74F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07E7B1-C6AB-4945-9656-59DD7AE65C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028BA7-D2B2-4619-9779-A1DE5530DE83}" type="slidenum">
              <a:rPr lang="en-US" smtClean="0"/>
              <a:t>‹#›</a:t>
            </a:fld>
            <a:endParaRPr lang="en-US"/>
          </a:p>
        </p:txBody>
      </p:sp>
      <p:pic>
        <p:nvPicPr>
          <p:cNvPr id="7" name="Picture 6">
            <a:extLst>
              <a:ext uri="{FF2B5EF4-FFF2-40B4-BE49-F238E27FC236}">
                <a16:creationId xmlns:a16="http://schemas.microsoft.com/office/drawing/2014/main" id="{AA01FCAB-7F07-4525-9102-A856C7444289}"/>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05490856"/>
      </p:ext>
    </p:extLst>
  </p:cSld>
  <p:clrMap bg1="lt1" tx1="dk1" bg2="lt2" tx2="dk2" accent1="accent1" accent2="accent2" accent3="accent3" accent4="accent4" accent5="accent5" accent6="accent6" hlink="hlink" folHlink="folHlink"/>
  <p:sldLayoutIdLst>
    <p:sldLayoutId id="214748370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4D5245-2A41-4769-A093-4B0958C861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366BB7-5E04-49E5-83A5-4CE19E4BD5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85918-E776-4CD5-AA15-118EA6C93A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820FAD-52BA-446D-B70D-C1A303E8706A}" type="datetimeFigureOut">
              <a:rPr lang="en-US" smtClean="0"/>
              <a:t>6/18/2019</a:t>
            </a:fld>
            <a:endParaRPr lang="en-US"/>
          </a:p>
        </p:txBody>
      </p:sp>
      <p:sp>
        <p:nvSpPr>
          <p:cNvPr id="5" name="Footer Placeholder 4">
            <a:extLst>
              <a:ext uri="{FF2B5EF4-FFF2-40B4-BE49-F238E27FC236}">
                <a16:creationId xmlns:a16="http://schemas.microsoft.com/office/drawing/2014/main" id="{D863F291-8FC1-432C-84D3-307DAE36EC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BDBC76-2F90-4CBA-9347-DF65C0B63F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357B94-79D4-49A3-9F13-7CEA34B1C803}" type="slidenum">
              <a:rPr lang="en-US" smtClean="0"/>
              <a:t>‹#›</a:t>
            </a:fld>
            <a:endParaRPr lang="en-US"/>
          </a:p>
        </p:txBody>
      </p:sp>
      <p:pic>
        <p:nvPicPr>
          <p:cNvPr id="7" name="Picture 6">
            <a:extLst>
              <a:ext uri="{FF2B5EF4-FFF2-40B4-BE49-F238E27FC236}">
                <a16:creationId xmlns:a16="http://schemas.microsoft.com/office/drawing/2014/main" id="{B1047862-E460-4FF5-9BA8-9E04A595CE7B}"/>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54162904"/>
      </p:ext>
    </p:extLst>
  </p:cSld>
  <p:clrMap bg1="lt1" tx1="dk1" bg2="lt2" tx2="dk2" accent1="accent1" accent2="accent2" accent3="accent3" accent4="accent4" accent5="accent5" accent6="accent6" hlink="hlink" folHlink="folHlink"/>
  <p:sldLayoutIdLst>
    <p:sldLayoutId id="21474836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4F02E9-8A5E-4A18-81CC-A9DDB437D0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981FC0-C73C-432F-B49E-04130F6048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55EF9-8D42-4E3D-9BFD-E9A779F653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A8C1A2-1833-49A6-B7B5-E4E91335F948}" type="datetimeFigureOut">
              <a:rPr lang="en-US" smtClean="0"/>
              <a:t>6/18/2019</a:t>
            </a:fld>
            <a:endParaRPr lang="en-US"/>
          </a:p>
        </p:txBody>
      </p:sp>
      <p:sp>
        <p:nvSpPr>
          <p:cNvPr id="5" name="Footer Placeholder 4">
            <a:extLst>
              <a:ext uri="{FF2B5EF4-FFF2-40B4-BE49-F238E27FC236}">
                <a16:creationId xmlns:a16="http://schemas.microsoft.com/office/drawing/2014/main" id="{79DC6815-D8EF-4DC1-845C-58621BE356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2625EA-B2A7-4ACD-9412-E06C002EC5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95D899-0F0C-4C5D-A457-43419EB99F9E}" type="slidenum">
              <a:rPr lang="en-US" smtClean="0"/>
              <a:t>‹#›</a:t>
            </a:fld>
            <a:endParaRPr lang="en-US"/>
          </a:p>
        </p:txBody>
      </p:sp>
      <p:pic>
        <p:nvPicPr>
          <p:cNvPr id="7" name="Picture 6">
            <a:extLst>
              <a:ext uri="{FF2B5EF4-FFF2-40B4-BE49-F238E27FC236}">
                <a16:creationId xmlns:a16="http://schemas.microsoft.com/office/drawing/2014/main" id="{EBBBD6CE-B6D4-4C1B-8AC8-CAA373634F28}"/>
              </a:ext>
            </a:extLst>
          </p:cNvPr>
          <p:cNvPicPr>
            <a:picLocks noChangeAspect="1"/>
          </p:cNvPicPr>
          <p:nvPr userDrawn="1"/>
        </p:nvPicPr>
        <p:blipFill>
          <a:blip r:embed="rId3"/>
          <a:stretch>
            <a:fillRect/>
          </a:stretch>
        </p:blipFill>
        <p:spPr>
          <a:xfrm>
            <a:off x="-401298" y="-324417"/>
            <a:ext cx="13392150" cy="8899018"/>
          </a:xfrm>
          <a:prstGeom prst="rect">
            <a:avLst/>
          </a:prstGeom>
        </p:spPr>
      </p:pic>
    </p:spTree>
    <p:extLst>
      <p:ext uri="{BB962C8B-B14F-4D97-AF65-F5344CB8AC3E}">
        <p14:creationId xmlns:p14="http://schemas.microsoft.com/office/powerpoint/2010/main" val="2434220666"/>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6D5DC9-7506-CC40-9A3D-EA03C5D61560}" type="datetimeFigureOut">
              <a:rPr lang="en-US" smtClean="0"/>
              <a:pPr/>
              <a:t>6/18/2019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496DA4-7E0A-7C49-8B9E-A24DD2FF9053}" type="slidenum">
              <a:rPr lang="en-US" smtClean="0"/>
              <a:pPr/>
              <a:t>‹#›</a:t>
            </a:fld>
            <a:endParaRPr lang="en-US"/>
          </a:p>
        </p:txBody>
      </p:sp>
    </p:spTree>
    <p:extLst>
      <p:ext uri="{BB962C8B-B14F-4D97-AF65-F5344CB8AC3E}">
        <p14:creationId xmlns:p14="http://schemas.microsoft.com/office/powerpoint/2010/main" val="33540704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701E37-C5F8-4D04-9699-5B67E785FE08}" type="datetime1">
              <a:rPr lang="en-US" smtClean="0"/>
              <a:t>6/18/2019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14A57F-37B1-4610-95CC-27CC4B8CBBE0}" type="slidenum">
              <a:rPr lang="en-US" smtClean="0"/>
              <a:t>‹#›</a:t>
            </a:fld>
            <a:endParaRPr lang="en-US"/>
          </a:p>
        </p:txBody>
      </p:sp>
    </p:spTree>
    <p:extLst>
      <p:ext uri="{BB962C8B-B14F-4D97-AF65-F5344CB8AC3E}">
        <p14:creationId xmlns:p14="http://schemas.microsoft.com/office/powerpoint/2010/main" val="124982900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59F41A-6183-4707-994C-C9185C343828}"/>
              </a:ext>
            </a:extLst>
          </p:cNvPr>
          <p:cNvSpPr txBox="1"/>
          <p:nvPr/>
        </p:nvSpPr>
        <p:spPr>
          <a:xfrm>
            <a:off x="471896" y="3892566"/>
            <a:ext cx="7854609" cy="1938992"/>
          </a:xfrm>
          <a:prstGeom prst="rect">
            <a:avLst/>
          </a:prstGeom>
          <a:no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BOARD MEETING</a:t>
            </a:r>
            <a:br>
              <a:rPr lang="en-US" sz="6000" b="1" dirty="0">
                <a:solidFill>
                  <a:schemeClr val="bg1"/>
                </a:solidFill>
                <a:latin typeface="Arial" panose="020B0604020202020204" pitchFamily="34" charset="0"/>
                <a:cs typeface="Arial" panose="020B0604020202020204" pitchFamily="34" charset="0"/>
              </a:rPr>
            </a:br>
            <a:r>
              <a:rPr lang="en-US" sz="6000" b="1" dirty="0">
                <a:solidFill>
                  <a:schemeClr val="bg1"/>
                </a:solidFill>
                <a:latin typeface="Arial" panose="020B0604020202020204" pitchFamily="34" charset="0"/>
                <a:cs typeface="Arial" panose="020B0604020202020204" pitchFamily="34" charset="0"/>
              </a:rPr>
              <a:t>JUNE 19, 2019</a:t>
            </a:r>
          </a:p>
        </p:txBody>
      </p:sp>
    </p:spTree>
    <p:extLst>
      <p:ext uri="{BB962C8B-B14F-4D97-AF65-F5344CB8AC3E}">
        <p14:creationId xmlns:p14="http://schemas.microsoft.com/office/powerpoint/2010/main" val="73372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0DA660-069C-EA42-9694-EA6600C4DC63}"/>
              </a:ext>
            </a:extLst>
          </p:cNvPr>
          <p:cNvSpPr txBox="1"/>
          <p:nvPr/>
        </p:nvSpPr>
        <p:spPr>
          <a:xfrm>
            <a:off x="627246" y="428178"/>
            <a:ext cx="11493633" cy="5493812"/>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Panelists</a:t>
            </a:r>
            <a:r>
              <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a:t>
            </a:r>
          </a:p>
          <a:p>
            <a:pPr marL="800100" marR="0" lvl="1"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Skills that Shine Mentor</a:t>
            </a:r>
          </a:p>
          <a:p>
            <a:pPr marL="1257300" marR="0" lvl="2"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DOUGLAS BARRANCOTTO, Chief of Staff, Azure Dedicated, Microsoft</a:t>
            </a:r>
          </a:p>
          <a:p>
            <a:pPr marL="800100" marR="0" lvl="1"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Skills that Shine Mentee</a:t>
            </a:r>
          </a:p>
          <a:p>
            <a:pPr marL="1257300" marR="0" lvl="2"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TIN VO, Electrical Engineering, University of Washington</a:t>
            </a:r>
          </a:p>
          <a:p>
            <a:pPr marL="800100" marR="0" lvl="1"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Scholar Lead</a:t>
            </a:r>
          </a:p>
          <a:p>
            <a:pPr marL="1257300" marR="0" lvl="2"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WENDY NI, Biochemistry, University of Washington</a:t>
            </a:r>
          </a:p>
          <a:p>
            <a:pPr marL="1257300" marR="0" lvl="2"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endParaRPr>
          </a:p>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Moderators</a:t>
            </a:r>
            <a:r>
              <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a:t>
            </a:r>
          </a:p>
          <a:p>
            <a:pPr marL="1257300" marR="0" lvl="2"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HANNAH OLSON, WSOS Talent Resource Manager</a:t>
            </a:r>
          </a:p>
          <a:p>
            <a:pPr marL="1257300" marR="0" lvl="2"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PATRICK KANG, WSOS Scholar Success Advisor</a:t>
            </a:r>
          </a:p>
          <a:p>
            <a:pPr marL="1257300" marR="0" lvl="2"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2936947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720C1-A4D7-154F-9699-C5F901441647}"/>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8CC7206-C0A6-454A-A696-97F70AC7A0D9}"/>
              </a:ext>
            </a:extLst>
          </p:cNvPr>
          <p:cNvSpPr txBox="1"/>
          <p:nvPr/>
        </p:nvSpPr>
        <p:spPr>
          <a:xfrm>
            <a:off x="390893" y="366491"/>
            <a:ext cx="11282947"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OUTCOMES: KPIs &amp; GOALS</a:t>
            </a:r>
          </a:p>
        </p:txBody>
      </p:sp>
      <p:sp>
        <p:nvSpPr>
          <p:cNvPr id="4" name="TextBox 3">
            <a:extLst>
              <a:ext uri="{FF2B5EF4-FFF2-40B4-BE49-F238E27FC236}">
                <a16:creationId xmlns:a16="http://schemas.microsoft.com/office/drawing/2014/main" id="{3E0DA660-069C-EA42-9694-EA6600C4DC63}"/>
              </a:ext>
            </a:extLst>
          </p:cNvPr>
          <p:cNvSpPr txBox="1"/>
          <p:nvPr/>
        </p:nvSpPr>
        <p:spPr>
          <a:xfrm>
            <a:off x="454526" y="1220703"/>
            <a:ext cx="11282947" cy="4570482"/>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endParaRPr>
          </a:p>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Renewal Survey Open </a:t>
            </a:r>
            <a:r>
              <a:rPr kumimoji="0" lang="en-US" sz="3200" b="1"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Until June 30</a:t>
            </a:r>
          </a:p>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endParaRPr>
          </a:p>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COMING SOON! </a:t>
            </a:r>
            <a:r>
              <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September BOD Meeting</a:t>
            </a:r>
          </a:p>
          <a:p>
            <a:pPr marL="800100" marR="0" lvl="1"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Satisfaction questions on Scholar Lead program</a:t>
            </a:r>
          </a:p>
          <a:p>
            <a:pPr marL="800100" marR="0" lvl="1"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Satisfaction questions on </a:t>
            </a:r>
            <a:r>
              <a:rPr kumimoji="0" lang="en-US" sz="3200" b="0" i="0" u="none" strike="noStrike" kern="1200" cap="none" spc="0" normalizeH="0" baseline="0" noProof="0" dirty="0" err="1">
                <a:ln>
                  <a:noFill/>
                </a:ln>
                <a:solidFill>
                  <a:srgbClr val="005251"/>
                </a:solidFill>
                <a:effectLst/>
                <a:uLnTx/>
                <a:uFillTx/>
                <a:latin typeface="Helvetica Neue" panose="02000503000000020004" pitchFamily="2" charset="0"/>
                <a:ea typeface="+mn-ea"/>
                <a:cs typeface="+mn-cs"/>
              </a:rPr>
              <a:t>StS</a:t>
            </a:r>
            <a:r>
              <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 program</a:t>
            </a:r>
          </a:p>
          <a:p>
            <a:pPr marL="800100" marR="0" lvl="1"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First look at persistence impacts (Y1 to Y2, Y2 to Y3)</a:t>
            </a:r>
          </a:p>
          <a:p>
            <a:pPr marL="800100" marR="0" lvl="1"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3591053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59F41A-6183-4707-994C-C9185C343828}"/>
              </a:ext>
            </a:extLst>
          </p:cNvPr>
          <p:cNvSpPr txBox="1"/>
          <p:nvPr/>
        </p:nvSpPr>
        <p:spPr>
          <a:xfrm>
            <a:off x="471896" y="3892566"/>
            <a:ext cx="10249113"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CAREER AND TECHNICAL SCHOLARSHIP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Application &amp; Selection</a:t>
            </a:r>
          </a:p>
        </p:txBody>
      </p:sp>
    </p:spTree>
    <p:extLst>
      <p:ext uri="{BB962C8B-B14F-4D97-AF65-F5344CB8AC3E}">
        <p14:creationId xmlns:p14="http://schemas.microsoft.com/office/powerpoint/2010/main" val="1407106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E0216-9231-45E7-A82D-53FC664DA429}"/>
              </a:ext>
            </a:extLst>
          </p:cNvPr>
          <p:cNvSpPr>
            <a:spLocks noGrp="1"/>
          </p:cNvSpPr>
          <p:nvPr>
            <p:ph type="title"/>
          </p:nvPr>
        </p:nvSpPr>
        <p:spPr/>
        <p:txBody>
          <a:bodyPr/>
          <a:lstStyle/>
          <a:p>
            <a:r>
              <a:rPr lang="en-US" dirty="0"/>
              <a:t>goal</a:t>
            </a:r>
          </a:p>
        </p:txBody>
      </p:sp>
      <p:sp>
        <p:nvSpPr>
          <p:cNvPr id="3" name="Content Placeholder 2">
            <a:extLst>
              <a:ext uri="{FF2B5EF4-FFF2-40B4-BE49-F238E27FC236}">
                <a16:creationId xmlns:a16="http://schemas.microsoft.com/office/drawing/2014/main" id="{FAFD2271-0D0D-4BD9-B53F-96E024743D76}"/>
              </a:ext>
            </a:extLst>
          </p:cNvPr>
          <p:cNvSpPr>
            <a:spLocks noGrp="1"/>
          </p:cNvSpPr>
          <p:nvPr>
            <p:ph idx="1"/>
          </p:nvPr>
        </p:nvSpPr>
        <p:spPr/>
        <p:txBody>
          <a:bodyPr/>
          <a:lstStyle/>
          <a:p>
            <a:pPr marL="0" indent="0">
              <a:buNone/>
            </a:pPr>
            <a:r>
              <a:rPr lang="en-US" dirty="0"/>
              <a:t>Vote on the 2019-20 Career and Technical Scholarship selection criteria</a:t>
            </a:r>
          </a:p>
          <a:p>
            <a:endParaRPr lang="en-US" sz="700" dirty="0"/>
          </a:p>
          <a:p>
            <a:pPr marL="914400" lvl="1" indent="-457200">
              <a:buFont typeface="+mj-lt"/>
              <a:buAutoNum type="arabicPeriod"/>
            </a:pPr>
            <a:r>
              <a:rPr lang="en-US" dirty="0"/>
              <a:t>Overview</a:t>
            </a:r>
          </a:p>
          <a:p>
            <a:pPr marL="914400" lvl="1" indent="-457200">
              <a:buFont typeface="+mj-lt"/>
              <a:buAutoNum type="arabicPeriod"/>
            </a:pPr>
            <a:r>
              <a:rPr lang="en-US" dirty="0"/>
              <a:t>Profile of CTS applicants</a:t>
            </a:r>
          </a:p>
          <a:p>
            <a:pPr marL="914400" lvl="1" indent="-457200">
              <a:buFont typeface="+mj-lt"/>
              <a:buAutoNum type="arabicPeriod"/>
            </a:pPr>
            <a:r>
              <a:rPr lang="en-US" dirty="0"/>
              <a:t>Selection model recommendation</a:t>
            </a:r>
          </a:p>
        </p:txBody>
      </p:sp>
    </p:spTree>
    <p:extLst>
      <p:ext uri="{BB962C8B-B14F-4D97-AF65-F5344CB8AC3E}">
        <p14:creationId xmlns:p14="http://schemas.microsoft.com/office/powerpoint/2010/main" val="3904792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60B89-4F65-4FA4-9B9C-1F30533EE5EF}"/>
              </a:ext>
            </a:extLst>
          </p:cNvPr>
          <p:cNvSpPr>
            <a:spLocks noGrp="1"/>
          </p:cNvSpPr>
          <p:nvPr>
            <p:ph type="title"/>
          </p:nvPr>
        </p:nvSpPr>
        <p:spPr/>
        <p:txBody>
          <a:bodyPr/>
          <a:lstStyle/>
          <a:p>
            <a:r>
              <a:rPr lang="en-US" dirty="0"/>
              <a:t>Career and technical scholarship</a:t>
            </a:r>
          </a:p>
        </p:txBody>
      </p:sp>
      <p:sp>
        <p:nvSpPr>
          <p:cNvPr id="3" name="Content Placeholder 2">
            <a:extLst>
              <a:ext uri="{FF2B5EF4-FFF2-40B4-BE49-F238E27FC236}">
                <a16:creationId xmlns:a16="http://schemas.microsoft.com/office/drawing/2014/main" id="{43C62E7D-F918-4E97-98AF-4780D37C6B15}"/>
              </a:ext>
            </a:extLst>
          </p:cNvPr>
          <p:cNvSpPr>
            <a:spLocks noGrp="1"/>
          </p:cNvSpPr>
          <p:nvPr>
            <p:ph idx="1"/>
          </p:nvPr>
        </p:nvSpPr>
        <p:spPr>
          <a:xfrm>
            <a:off x="1903441" y="2068693"/>
            <a:ext cx="9263743" cy="4351338"/>
          </a:xfrm>
        </p:spPr>
        <p:txBody>
          <a:bodyPr/>
          <a:lstStyle/>
          <a:p>
            <a:pPr marL="0" indent="0">
              <a:buNone/>
            </a:pPr>
            <a:r>
              <a:rPr lang="en-US" dirty="0">
                <a:solidFill>
                  <a:srgbClr val="000000"/>
                </a:solidFill>
              </a:rPr>
              <a:t>$1,500 per quarter, plus support services</a:t>
            </a:r>
          </a:p>
          <a:p>
            <a:pPr marL="0" indent="0">
              <a:buNone/>
            </a:pPr>
            <a:endParaRPr lang="en-US" dirty="0">
              <a:solidFill>
                <a:srgbClr val="000000"/>
              </a:solidFill>
            </a:endParaRPr>
          </a:p>
          <a:p>
            <a:pPr marL="0" indent="0">
              <a:buNone/>
            </a:pPr>
            <a:endParaRPr lang="en-US" dirty="0">
              <a:solidFill>
                <a:srgbClr val="000000"/>
              </a:solidFill>
            </a:endParaRPr>
          </a:p>
          <a:p>
            <a:pPr marL="0" indent="0">
              <a:buNone/>
            </a:pPr>
            <a:r>
              <a:rPr lang="en-US" dirty="0">
                <a:solidFill>
                  <a:srgbClr val="000000"/>
                </a:solidFill>
              </a:rPr>
              <a:t>Associate degrees, certificates and apprenticeships</a:t>
            </a:r>
          </a:p>
          <a:p>
            <a:pPr marL="0" indent="0">
              <a:buNone/>
            </a:pPr>
            <a:endParaRPr lang="en-US" dirty="0">
              <a:solidFill>
                <a:srgbClr val="000000"/>
              </a:solidFill>
            </a:endParaRPr>
          </a:p>
          <a:p>
            <a:pPr marL="0" indent="0">
              <a:buNone/>
            </a:pPr>
            <a:endParaRPr lang="en-US" dirty="0">
              <a:solidFill>
                <a:srgbClr val="000000"/>
              </a:solidFill>
            </a:endParaRPr>
          </a:p>
          <a:p>
            <a:pPr marL="0" indent="0">
              <a:buNone/>
            </a:pPr>
            <a:r>
              <a:rPr lang="en-US" dirty="0">
                <a:solidFill>
                  <a:srgbClr val="000000"/>
                </a:solidFill>
              </a:rPr>
              <a:t>High-demand STEM, health care and trade jobs</a:t>
            </a:r>
          </a:p>
          <a:p>
            <a:pPr marL="0" indent="0">
              <a:buNone/>
            </a:pPr>
            <a:endParaRPr lang="en-US" sz="2800" dirty="0">
              <a:solidFill>
                <a:srgbClr val="000000"/>
              </a:solidFill>
            </a:endParaRPr>
          </a:p>
          <a:p>
            <a:pPr marL="0" indent="0">
              <a:buNone/>
            </a:pPr>
            <a:endParaRPr lang="en-US" sz="2800" dirty="0">
              <a:solidFill>
                <a:srgbClr val="000000"/>
              </a:solidFill>
            </a:endParaRPr>
          </a:p>
          <a:p>
            <a:endParaRPr lang="en-US" dirty="0"/>
          </a:p>
        </p:txBody>
      </p:sp>
      <p:pic>
        <p:nvPicPr>
          <p:cNvPr id="5" name="Picture 4">
            <a:extLst>
              <a:ext uri="{FF2B5EF4-FFF2-40B4-BE49-F238E27FC236}">
                <a16:creationId xmlns:a16="http://schemas.microsoft.com/office/drawing/2014/main" id="{31520EF0-DECD-4108-B135-BEE8D002F5C1}"/>
              </a:ext>
            </a:extLst>
          </p:cNvPr>
          <p:cNvPicPr>
            <a:picLocks noChangeAspect="1"/>
          </p:cNvPicPr>
          <p:nvPr/>
        </p:nvPicPr>
        <p:blipFill>
          <a:blip r:embed="rId3"/>
          <a:stretch>
            <a:fillRect/>
          </a:stretch>
        </p:blipFill>
        <p:spPr>
          <a:xfrm>
            <a:off x="894837" y="1785734"/>
            <a:ext cx="873542" cy="916504"/>
          </a:xfrm>
          <a:prstGeom prst="rect">
            <a:avLst/>
          </a:prstGeom>
        </p:spPr>
      </p:pic>
      <p:pic>
        <p:nvPicPr>
          <p:cNvPr id="6" name="Picture 5">
            <a:extLst>
              <a:ext uri="{FF2B5EF4-FFF2-40B4-BE49-F238E27FC236}">
                <a16:creationId xmlns:a16="http://schemas.microsoft.com/office/drawing/2014/main" id="{822E376F-B8E7-4563-B770-E29E07712F8B}"/>
              </a:ext>
            </a:extLst>
          </p:cNvPr>
          <p:cNvPicPr>
            <a:picLocks noChangeAspect="1"/>
          </p:cNvPicPr>
          <p:nvPr/>
        </p:nvPicPr>
        <p:blipFill>
          <a:blip r:embed="rId4"/>
          <a:stretch>
            <a:fillRect/>
          </a:stretch>
        </p:blipFill>
        <p:spPr>
          <a:xfrm>
            <a:off x="897136" y="3018463"/>
            <a:ext cx="919525" cy="870154"/>
          </a:xfrm>
          <a:prstGeom prst="rect">
            <a:avLst/>
          </a:prstGeom>
        </p:spPr>
      </p:pic>
      <p:pic>
        <p:nvPicPr>
          <p:cNvPr id="7" name="Picture 6">
            <a:extLst>
              <a:ext uri="{FF2B5EF4-FFF2-40B4-BE49-F238E27FC236}">
                <a16:creationId xmlns:a16="http://schemas.microsoft.com/office/drawing/2014/main" id="{86A45B96-4398-4F9F-BAF1-1F366921298F}"/>
              </a:ext>
            </a:extLst>
          </p:cNvPr>
          <p:cNvPicPr>
            <a:picLocks noChangeAspect="1"/>
          </p:cNvPicPr>
          <p:nvPr/>
        </p:nvPicPr>
        <p:blipFill>
          <a:blip r:embed="rId5"/>
          <a:stretch>
            <a:fillRect/>
          </a:stretch>
        </p:blipFill>
        <p:spPr>
          <a:xfrm>
            <a:off x="887716" y="4262708"/>
            <a:ext cx="889635" cy="870154"/>
          </a:xfrm>
          <a:prstGeom prst="rect">
            <a:avLst/>
          </a:prstGeom>
        </p:spPr>
      </p:pic>
    </p:spTree>
    <p:extLst>
      <p:ext uri="{BB962C8B-B14F-4D97-AF65-F5344CB8AC3E}">
        <p14:creationId xmlns:p14="http://schemas.microsoft.com/office/powerpoint/2010/main" val="915814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B0402-A595-47DA-BD0C-8F87F0362AFC}"/>
              </a:ext>
            </a:extLst>
          </p:cNvPr>
          <p:cNvSpPr>
            <a:spLocks noGrp="1"/>
          </p:cNvSpPr>
          <p:nvPr>
            <p:ph type="title"/>
          </p:nvPr>
        </p:nvSpPr>
        <p:spPr/>
        <p:txBody>
          <a:bodyPr/>
          <a:lstStyle/>
          <a:p>
            <a:r>
              <a:rPr lang="en-US" dirty="0"/>
              <a:t>Eligible programs</a:t>
            </a:r>
          </a:p>
        </p:txBody>
      </p:sp>
      <p:sp>
        <p:nvSpPr>
          <p:cNvPr id="3" name="Content Placeholder 2">
            <a:extLst>
              <a:ext uri="{FF2B5EF4-FFF2-40B4-BE49-F238E27FC236}">
                <a16:creationId xmlns:a16="http://schemas.microsoft.com/office/drawing/2014/main" id="{D68C8F19-C8AC-44C4-8A2E-0AA08985396D}"/>
              </a:ext>
            </a:extLst>
          </p:cNvPr>
          <p:cNvSpPr>
            <a:spLocks noGrp="1"/>
          </p:cNvSpPr>
          <p:nvPr>
            <p:ph idx="1"/>
          </p:nvPr>
        </p:nvSpPr>
        <p:spPr/>
        <p:txBody>
          <a:bodyPr/>
          <a:lstStyle/>
          <a:p>
            <a:r>
              <a:rPr lang="en-US" dirty="0"/>
              <a:t>Eligible programs determined per college</a:t>
            </a:r>
          </a:p>
          <a:p>
            <a:endParaRPr lang="en-US" dirty="0"/>
          </a:p>
          <a:p>
            <a:r>
              <a:rPr lang="en-US" dirty="0"/>
              <a:t>Must be:</a:t>
            </a:r>
          </a:p>
          <a:p>
            <a:pPr lvl="1"/>
            <a:r>
              <a:rPr lang="en-US" dirty="0"/>
              <a:t>High-demand based on statewide or regional data</a:t>
            </a:r>
          </a:p>
          <a:p>
            <a:pPr lvl="1"/>
            <a:r>
              <a:rPr lang="en-US" dirty="0"/>
              <a:t>STEM, health care or trade</a:t>
            </a:r>
          </a:p>
          <a:p>
            <a:pPr lvl="1"/>
            <a:r>
              <a:rPr lang="en-US" dirty="0"/>
              <a:t>A credential appropriate for the field</a:t>
            </a:r>
          </a:p>
          <a:p>
            <a:pPr lvl="1"/>
            <a:endParaRPr lang="en-US" dirty="0"/>
          </a:p>
          <a:p>
            <a:r>
              <a:rPr lang="en-US" dirty="0"/>
              <a:t>Affirmed by colleges and workforce development councils statewide</a:t>
            </a:r>
          </a:p>
        </p:txBody>
      </p:sp>
    </p:spTree>
    <p:extLst>
      <p:ext uri="{BB962C8B-B14F-4D97-AF65-F5344CB8AC3E}">
        <p14:creationId xmlns:p14="http://schemas.microsoft.com/office/powerpoint/2010/main" val="1702171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C7CE0-FE6E-4B14-8AFC-A59AAD4B6119}"/>
              </a:ext>
            </a:extLst>
          </p:cNvPr>
          <p:cNvSpPr>
            <a:spLocks noGrp="1"/>
          </p:cNvSpPr>
          <p:nvPr>
            <p:ph type="title"/>
          </p:nvPr>
        </p:nvSpPr>
        <p:spPr/>
        <p:txBody>
          <a:bodyPr/>
          <a:lstStyle/>
          <a:p>
            <a:r>
              <a:rPr lang="en-US" dirty="0"/>
              <a:t>Application</a:t>
            </a:r>
          </a:p>
        </p:txBody>
      </p:sp>
      <p:sp>
        <p:nvSpPr>
          <p:cNvPr id="3" name="Content Placeholder 2">
            <a:extLst>
              <a:ext uri="{FF2B5EF4-FFF2-40B4-BE49-F238E27FC236}">
                <a16:creationId xmlns:a16="http://schemas.microsoft.com/office/drawing/2014/main" id="{2C72EFA3-EB16-44F2-BFDC-681D51D040CD}"/>
              </a:ext>
            </a:extLst>
          </p:cNvPr>
          <p:cNvSpPr>
            <a:spLocks noGrp="1"/>
          </p:cNvSpPr>
          <p:nvPr>
            <p:ph idx="1"/>
          </p:nvPr>
        </p:nvSpPr>
        <p:spPr/>
        <p:txBody>
          <a:bodyPr/>
          <a:lstStyle/>
          <a:p>
            <a:r>
              <a:rPr lang="en-US" dirty="0"/>
              <a:t>Selecting 550 scholars for the 2019-20 academic year</a:t>
            </a:r>
          </a:p>
          <a:p>
            <a:endParaRPr lang="en-US" dirty="0"/>
          </a:p>
          <a:p>
            <a:r>
              <a:rPr lang="en-US" dirty="0"/>
              <a:t>Application open three times per year</a:t>
            </a:r>
          </a:p>
          <a:p>
            <a:pPr lvl="1"/>
            <a:r>
              <a:rPr lang="en-US" dirty="0"/>
              <a:t>Fall: 	275 selects</a:t>
            </a:r>
          </a:p>
          <a:p>
            <a:pPr lvl="1"/>
            <a:r>
              <a:rPr lang="en-US" dirty="0"/>
              <a:t>Winter: 	165 selects</a:t>
            </a:r>
          </a:p>
          <a:p>
            <a:pPr lvl="1"/>
            <a:r>
              <a:rPr lang="en-US" dirty="0"/>
              <a:t>Spring:	110 selects</a:t>
            </a:r>
          </a:p>
          <a:p>
            <a:pPr lvl="1"/>
            <a:endParaRPr lang="en-US" dirty="0"/>
          </a:p>
          <a:p>
            <a:r>
              <a:rPr lang="en-US" dirty="0"/>
              <a:t>Fall 2019 application opened May 20, closes July 12</a:t>
            </a:r>
          </a:p>
          <a:p>
            <a:endParaRPr lang="en-US" dirty="0"/>
          </a:p>
        </p:txBody>
      </p:sp>
    </p:spTree>
    <p:extLst>
      <p:ext uri="{BB962C8B-B14F-4D97-AF65-F5344CB8AC3E}">
        <p14:creationId xmlns:p14="http://schemas.microsoft.com/office/powerpoint/2010/main" val="1218343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BA0F68-018E-4B1D-A01F-73D12A0FE6D8}"/>
              </a:ext>
            </a:extLst>
          </p:cNvPr>
          <p:cNvSpPr/>
          <p:nvPr/>
        </p:nvSpPr>
        <p:spPr>
          <a:xfrm>
            <a:off x="8345978" y="5341244"/>
            <a:ext cx="3574473" cy="13255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9A6F052-C2DB-4A5C-BB8A-899BD5E2A6DE}"/>
              </a:ext>
            </a:extLst>
          </p:cNvPr>
          <p:cNvSpPr>
            <a:spLocks noGrp="1"/>
          </p:cNvSpPr>
          <p:nvPr>
            <p:ph type="title"/>
          </p:nvPr>
        </p:nvSpPr>
        <p:spPr/>
        <p:txBody>
          <a:bodyPr/>
          <a:lstStyle/>
          <a:p>
            <a:r>
              <a:rPr lang="en-US" dirty="0"/>
              <a:t>CTS Applicant profile (preview)</a:t>
            </a:r>
          </a:p>
        </p:txBody>
      </p:sp>
      <p:graphicFrame>
        <p:nvGraphicFramePr>
          <p:cNvPr id="4" name="Content Placeholder 3">
            <a:extLst>
              <a:ext uri="{FF2B5EF4-FFF2-40B4-BE49-F238E27FC236}">
                <a16:creationId xmlns:a16="http://schemas.microsoft.com/office/drawing/2014/main" id="{800EBD4D-5383-43E8-85E6-4719462999F8}"/>
              </a:ext>
            </a:extLst>
          </p:cNvPr>
          <p:cNvGraphicFramePr>
            <a:graphicFrameLocks noGrp="1"/>
          </p:cNvGraphicFramePr>
          <p:nvPr>
            <p:ph idx="1"/>
            <p:extLst>
              <p:ext uri="{D42A27DB-BD31-4B8C-83A1-F6EECF244321}">
                <p14:modId xmlns:p14="http://schemas.microsoft.com/office/powerpoint/2010/main" val="197189776"/>
              </p:ext>
            </p:extLst>
          </p:nvPr>
        </p:nvGraphicFramePr>
        <p:xfrm>
          <a:off x="2831760" y="1784928"/>
          <a:ext cx="6485859" cy="4619254"/>
        </p:xfrm>
        <a:graphic>
          <a:graphicData uri="http://schemas.openxmlformats.org/drawingml/2006/table">
            <a:tbl>
              <a:tblPr firstRow="1" bandRow="1">
                <a:tableStyleId>{EB344D84-9AFB-497E-A393-DC336BA19D2E}</a:tableStyleId>
              </a:tblPr>
              <a:tblGrid>
                <a:gridCol w="4579687">
                  <a:extLst>
                    <a:ext uri="{9D8B030D-6E8A-4147-A177-3AD203B41FA5}">
                      <a16:colId xmlns:a16="http://schemas.microsoft.com/office/drawing/2014/main" val="3800519983"/>
                    </a:ext>
                  </a:extLst>
                </a:gridCol>
                <a:gridCol w="1906172">
                  <a:extLst>
                    <a:ext uri="{9D8B030D-6E8A-4147-A177-3AD203B41FA5}">
                      <a16:colId xmlns:a16="http://schemas.microsoft.com/office/drawing/2014/main" val="1614313333"/>
                    </a:ext>
                  </a:extLst>
                </a:gridCol>
              </a:tblGrid>
              <a:tr h="760360">
                <a:tc>
                  <a:txBody>
                    <a:bodyPr/>
                    <a:lstStyle/>
                    <a:p>
                      <a:r>
                        <a:rPr lang="en-US" sz="2000" dirty="0">
                          <a:latin typeface="Arial" panose="020B0604020202020204" pitchFamily="34" charset="0"/>
                          <a:cs typeface="Arial" panose="020B0604020202020204" pitchFamily="34" charset="0"/>
                        </a:rPr>
                        <a:t>Intended Program</a:t>
                      </a:r>
                    </a:p>
                  </a:txBody>
                  <a:tcPr anchor="ctr">
                    <a:lnB w="28575" cap="flat" cmpd="sng" algn="ctr">
                      <a:solidFill>
                        <a:schemeClr val="tx1"/>
                      </a:solidFill>
                      <a:prstDash val="solid"/>
                      <a:round/>
                      <a:headEnd type="none" w="med" len="med"/>
                      <a:tailEnd type="none" w="med" len="med"/>
                    </a:lnB>
                    <a:solidFill>
                      <a:srgbClr val="005D5F"/>
                    </a:solidFill>
                  </a:tcPr>
                </a:tc>
                <a:tc>
                  <a:txBody>
                    <a:bodyPr/>
                    <a:lstStyle/>
                    <a:p>
                      <a:pPr algn="ctr"/>
                      <a:r>
                        <a:rPr lang="en-US" sz="2000" dirty="0">
                          <a:latin typeface="Arial" panose="020B0604020202020204" pitchFamily="34" charset="0"/>
                          <a:cs typeface="Arial" panose="020B0604020202020204" pitchFamily="34" charset="0"/>
                        </a:rPr>
                        <a:t>Percent of Applicants</a:t>
                      </a:r>
                    </a:p>
                  </a:txBody>
                  <a:tcPr anchor="ctr">
                    <a:lnB w="28575" cap="flat" cmpd="sng" algn="ctr">
                      <a:solidFill>
                        <a:schemeClr val="tx1"/>
                      </a:solidFill>
                      <a:prstDash val="solid"/>
                      <a:round/>
                      <a:headEnd type="none" w="med" len="med"/>
                      <a:tailEnd type="none" w="med" len="med"/>
                    </a:lnB>
                    <a:solidFill>
                      <a:srgbClr val="005D5F"/>
                    </a:solidFill>
                  </a:tcPr>
                </a:tc>
                <a:extLst>
                  <a:ext uri="{0D108BD9-81ED-4DB2-BD59-A6C34878D82A}">
                    <a16:rowId xmlns:a16="http://schemas.microsoft.com/office/drawing/2014/main" val="2604078575"/>
                  </a:ext>
                </a:extLst>
              </a:tr>
              <a:tr h="428766">
                <a:tc>
                  <a:txBody>
                    <a:bodyPr/>
                    <a:lstStyle/>
                    <a:p>
                      <a:r>
                        <a:rPr lang="en-US" sz="2000" dirty="0">
                          <a:latin typeface="Arial" panose="020B0604020202020204" pitchFamily="34" charset="0"/>
                          <a:cs typeface="Arial" panose="020B0604020202020204" pitchFamily="34" charset="0"/>
                        </a:rPr>
                        <a:t>Nursing</a:t>
                      </a:r>
                    </a:p>
                  </a:txBody>
                  <a:tcPr anchor="ctr">
                    <a:lnL>
                      <a:noFill/>
                    </a:lnL>
                    <a:lnR>
                      <a:noFill/>
                    </a:lnR>
                    <a:lnT w="285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005D5F">
                        <a:alpha val="20000"/>
                      </a:srgbClr>
                    </a:solidFill>
                  </a:tcPr>
                </a:tc>
                <a:tc>
                  <a:txBody>
                    <a:bodyPr/>
                    <a:lstStyle/>
                    <a:p>
                      <a:pPr algn="ctr"/>
                      <a:r>
                        <a:rPr lang="en-US" sz="2000" dirty="0">
                          <a:latin typeface="Arial" panose="020B0604020202020204" pitchFamily="34" charset="0"/>
                          <a:cs typeface="Arial" panose="020B0604020202020204" pitchFamily="34" charset="0"/>
                        </a:rPr>
                        <a:t>24%</a:t>
                      </a:r>
                    </a:p>
                  </a:txBody>
                  <a:tcPr anchor="ctr">
                    <a:lnL>
                      <a:noFill/>
                    </a:lnL>
                    <a:lnT w="28575" cap="flat" cmpd="sng" algn="ctr">
                      <a:solidFill>
                        <a:schemeClr val="tx1"/>
                      </a:solidFill>
                      <a:prstDash val="solid"/>
                      <a:round/>
                      <a:headEnd type="none" w="med" len="med"/>
                      <a:tailEnd type="none" w="med" len="med"/>
                    </a:lnT>
                    <a:solidFill>
                      <a:srgbClr val="005D5F">
                        <a:alpha val="20000"/>
                      </a:srgbClr>
                    </a:solidFill>
                  </a:tcPr>
                </a:tc>
                <a:extLst>
                  <a:ext uri="{0D108BD9-81ED-4DB2-BD59-A6C34878D82A}">
                    <a16:rowId xmlns:a16="http://schemas.microsoft.com/office/drawing/2014/main" val="827598947"/>
                  </a:ext>
                </a:extLst>
              </a:tr>
              <a:tr h="428766">
                <a:tc>
                  <a:txBody>
                    <a:bodyPr/>
                    <a:lstStyle/>
                    <a:p>
                      <a:r>
                        <a:rPr lang="en-US" sz="2000" dirty="0">
                          <a:latin typeface="Arial" panose="020B0604020202020204" pitchFamily="34" charset="0"/>
                          <a:cs typeface="Arial" panose="020B0604020202020204" pitchFamily="34" charset="0"/>
                        </a:rPr>
                        <a:t>Medical Assistant / Technician</a:t>
                      </a:r>
                    </a:p>
                  </a:txBody>
                  <a:tcPr anchor="ctr">
                    <a:lnT>
                      <a:noFill/>
                    </a:lnT>
                  </a:tcPr>
                </a:tc>
                <a:tc>
                  <a:txBody>
                    <a:bodyPr/>
                    <a:lstStyle/>
                    <a:p>
                      <a:pPr algn="ctr"/>
                      <a:r>
                        <a:rPr lang="en-US" sz="2000" dirty="0">
                          <a:latin typeface="Arial" panose="020B0604020202020204" pitchFamily="34" charset="0"/>
                          <a:cs typeface="Arial" panose="020B0604020202020204" pitchFamily="34" charset="0"/>
                        </a:rPr>
                        <a:t>18%</a:t>
                      </a:r>
                    </a:p>
                  </a:txBody>
                  <a:tcPr anchor="ctr"/>
                </a:tc>
                <a:extLst>
                  <a:ext uri="{0D108BD9-81ED-4DB2-BD59-A6C34878D82A}">
                    <a16:rowId xmlns:a16="http://schemas.microsoft.com/office/drawing/2014/main" val="3918329185"/>
                  </a:ext>
                </a:extLst>
              </a:tr>
              <a:tr h="428766">
                <a:tc>
                  <a:txBody>
                    <a:bodyPr/>
                    <a:lstStyle/>
                    <a:p>
                      <a:r>
                        <a:rPr lang="en-US" sz="2000" dirty="0">
                          <a:latin typeface="Arial" panose="020B0604020202020204" pitchFamily="34" charset="0"/>
                          <a:cs typeface="Arial" panose="020B0604020202020204" pitchFamily="34" charset="0"/>
                        </a:rPr>
                        <a:t>Information Technology</a:t>
                      </a:r>
                    </a:p>
                  </a:txBody>
                  <a:tcPr anchor="ctr">
                    <a:solidFill>
                      <a:srgbClr val="005D5F">
                        <a:alpha val="20000"/>
                      </a:srgbClr>
                    </a:solidFill>
                  </a:tcPr>
                </a:tc>
                <a:tc>
                  <a:txBody>
                    <a:bodyPr/>
                    <a:lstStyle/>
                    <a:p>
                      <a:pPr algn="ctr"/>
                      <a:r>
                        <a:rPr lang="en-US" sz="2000" dirty="0">
                          <a:latin typeface="Arial" panose="020B0604020202020204" pitchFamily="34" charset="0"/>
                          <a:cs typeface="Arial" panose="020B0604020202020204" pitchFamily="34" charset="0"/>
                        </a:rPr>
                        <a:t>15%</a:t>
                      </a:r>
                    </a:p>
                  </a:txBody>
                  <a:tcPr anchor="ctr">
                    <a:solidFill>
                      <a:srgbClr val="005D5F">
                        <a:alpha val="20000"/>
                      </a:srgbClr>
                    </a:solidFill>
                  </a:tcPr>
                </a:tc>
                <a:extLst>
                  <a:ext uri="{0D108BD9-81ED-4DB2-BD59-A6C34878D82A}">
                    <a16:rowId xmlns:a16="http://schemas.microsoft.com/office/drawing/2014/main" val="3087754154"/>
                  </a:ext>
                </a:extLst>
              </a:tr>
              <a:tr h="428766">
                <a:tc>
                  <a:txBody>
                    <a:bodyPr/>
                    <a:lstStyle/>
                    <a:p>
                      <a:r>
                        <a:rPr lang="en-US" sz="2000" dirty="0">
                          <a:latin typeface="Arial" panose="020B0604020202020204" pitchFamily="34" charset="0"/>
                          <a:cs typeface="Arial" panose="020B0604020202020204" pitchFamily="34" charset="0"/>
                        </a:rPr>
                        <a:t>Medical Support Services</a:t>
                      </a:r>
                    </a:p>
                  </a:txBody>
                  <a:tcPr anchor="ctr"/>
                </a:tc>
                <a:tc>
                  <a:txBody>
                    <a:bodyPr/>
                    <a:lstStyle/>
                    <a:p>
                      <a:pPr algn="ctr"/>
                      <a:r>
                        <a:rPr lang="en-US" sz="2000" dirty="0">
                          <a:latin typeface="Arial" panose="020B0604020202020204" pitchFamily="34" charset="0"/>
                          <a:cs typeface="Arial" panose="020B0604020202020204" pitchFamily="34" charset="0"/>
                        </a:rPr>
                        <a:t>13%</a:t>
                      </a:r>
                    </a:p>
                  </a:txBody>
                  <a:tcPr anchor="ctr"/>
                </a:tc>
                <a:extLst>
                  <a:ext uri="{0D108BD9-81ED-4DB2-BD59-A6C34878D82A}">
                    <a16:rowId xmlns:a16="http://schemas.microsoft.com/office/drawing/2014/main" val="960404699"/>
                  </a:ext>
                </a:extLst>
              </a:tr>
              <a:tr h="428766">
                <a:tc>
                  <a:txBody>
                    <a:bodyPr/>
                    <a:lstStyle/>
                    <a:p>
                      <a:r>
                        <a:rPr lang="en-US" sz="2000" dirty="0">
                          <a:latin typeface="Arial" panose="020B0604020202020204" pitchFamily="34" charset="0"/>
                          <a:cs typeface="Arial" panose="020B0604020202020204" pitchFamily="34" charset="0"/>
                        </a:rPr>
                        <a:t>Manufacturing &amp; Engineering</a:t>
                      </a:r>
                    </a:p>
                  </a:txBody>
                  <a:tcPr anchor="ctr">
                    <a:solidFill>
                      <a:srgbClr val="005D5F">
                        <a:alpha val="20000"/>
                      </a:srgbClr>
                    </a:solidFill>
                  </a:tcPr>
                </a:tc>
                <a:tc>
                  <a:txBody>
                    <a:bodyPr/>
                    <a:lstStyle/>
                    <a:p>
                      <a:pPr algn="ctr"/>
                      <a:r>
                        <a:rPr lang="en-US" sz="2000" dirty="0">
                          <a:latin typeface="Arial" panose="020B0604020202020204" pitchFamily="34" charset="0"/>
                          <a:cs typeface="Arial" panose="020B0604020202020204" pitchFamily="34" charset="0"/>
                        </a:rPr>
                        <a:t>10%</a:t>
                      </a:r>
                    </a:p>
                  </a:txBody>
                  <a:tcPr anchor="ctr">
                    <a:solidFill>
                      <a:srgbClr val="005D5F">
                        <a:alpha val="20000"/>
                      </a:srgbClr>
                    </a:solidFill>
                  </a:tcPr>
                </a:tc>
                <a:extLst>
                  <a:ext uri="{0D108BD9-81ED-4DB2-BD59-A6C34878D82A}">
                    <a16:rowId xmlns:a16="http://schemas.microsoft.com/office/drawing/2014/main" val="1971082467"/>
                  </a:ext>
                </a:extLst>
              </a:tr>
              <a:tr h="428766">
                <a:tc>
                  <a:txBody>
                    <a:bodyPr/>
                    <a:lstStyle/>
                    <a:p>
                      <a:r>
                        <a:rPr lang="en-US" sz="2000" dirty="0">
                          <a:latin typeface="Arial" panose="020B0604020202020204" pitchFamily="34" charset="0"/>
                          <a:cs typeface="Arial" panose="020B0604020202020204" pitchFamily="34" charset="0"/>
                        </a:rPr>
                        <a:t>Automotive / Heavy Engine</a:t>
                      </a:r>
                    </a:p>
                  </a:txBody>
                  <a:tcPr anchor="ctr"/>
                </a:tc>
                <a:tc>
                  <a:txBody>
                    <a:bodyPr/>
                    <a:lstStyle/>
                    <a:p>
                      <a:pPr algn="ctr"/>
                      <a:r>
                        <a:rPr lang="en-US" sz="2000" dirty="0">
                          <a:latin typeface="Arial" panose="020B0604020202020204" pitchFamily="34" charset="0"/>
                          <a:cs typeface="Arial" panose="020B0604020202020204" pitchFamily="34" charset="0"/>
                        </a:rPr>
                        <a:t>6%</a:t>
                      </a:r>
                    </a:p>
                  </a:txBody>
                  <a:tcPr anchor="ctr"/>
                </a:tc>
                <a:extLst>
                  <a:ext uri="{0D108BD9-81ED-4DB2-BD59-A6C34878D82A}">
                    <a16:rowId xmlns:a16="http://schemas.microsoft.com/office/drawing/2014/main" val="3778437388"/>
                  </a:ext>
                </a:extLst>
              </a:tr>
              <a:tr h="428766">
                <a:tc>
                  <a:txBody>
                    <a:bodyPr/>
                    <a:lstStyle/>
                    <a:p>
                      <a:r>
                        <a:rPr lang="en-US" sz="2000" dirty="0">
                          <a:latin typeface="Arial" panose="020B0604020202020204" pitchFamily="34" charset="0"/>
                          <a:cs typeface="Arial" panose="020B0604020202020204" pitchFamily="34" charset="0"/>
                        </a:rPr>
                        <a:t>Welding</a:t>
                      </a:r>
                    </a:p>
                  </a:txBody>
                  <a:tcPr anchor="ctr"/>
                </a:tc>
                <a:tc>
                  <a:txBody>
                    <a:bodyPr/>
                    <a:lstStyle/>
                    <a:p>
                      <a:pPr algn="ctr"/>
                      <a:r>
                        <a:rPr lang="en-US" sz="2000" dirty="0">
                          <a:latin typeface="Arial" panose="020B0604020202020204" pitchFamily="34" charset="0"/>
                          <a:cs typeface="Arial" panose="020B0604020202020204" pitchFamily="34" charset="0"/>
                        </a:rPr>
                        <a:t>4%</a:t>
                      </a:r>
                    </a:p>
                  </a:txBody>
                  <a:tcPr anchor="ctr"/>
                </a:tc>
                <a:extLst>
                  <a:ext uri="{0D108BD9-81ED-4DB2-BD59-A6C34878D82A}">
                    <a16:rowId xmlns:a16="http://schemas.microsoft.com/office/drawing/2014/main" val="295645097"/>
                  </a:ext>
                </a:extLst>
              </a:tr>
              <a:tr h="428766">
                <a:tc>
                  <a:txBody>
                    <a:bodyPr/>
                    <a:lstStyle/>
                    <a:p>
                      <a:r>
                        <a:rPr lang="en-US" sz="2000" dirty="0">
                          <a:latin typeface="Arial" panose="020B0604020202020204" pitchFamily="34" charset="0"/>
                          <a:cs typeface="Arial" panose="020B0604020202020204" pitchFamily="34" charset="0"/>
                        </a:rPr>
                        <a:t>Construction &amp; Architecture</a:t>
                      </a:r>
                    </a:p>
                  </a:txBody>
                  <a:tcPr anchor="ctr"/>
                </a:tc>
                <a:tc>
                  <a:txBody>
                    <a:bodyPr/>
                    <a:lstStyle/>
                    <a:p>
                      <a:pPr algn="ctr"/>
                      <a:r>
                        <a:rPr lang="en-US" sz="2000" dirty="0">
                          <a:latin typeface="Arial" panose="020B0604020202020204" pitchFamily="34" charset="0"/>
                          <a:cs typeface="Arial" panose="020B0604020202020204" pitchFamily="34" charset="0"/>
                        </a:rPr>
                        <a:t>4%</a:t>
                      </a:r>
                    </a:p>
                  </a:txBody>
                  <a:tcPr anchor="ctr"/>
                </a:tc>
                <a:extLst>
                  <a:ext uri="{0D108BD9-81ED-4DB2-BD59-A6C34878D82A}">
                    <a16:rowId xmlns:a16="http://schemas.microsoft.com/office/drawing/2014/main" val="4027095413"/>
                  </a:ext>
                </a:extLst>
              </a:tr>
              <a:tr h="428766">
                <a:tc>
                  <a:txBody>
                    <a:bodyPr/>
                    <a:lstStyle/>
                    <a:p>
                      <a:r>
                        <a:rPr lang="en-US" sz="2000" dirty="0">
                          <a:latin typeface="Arial" panose="020B0604020202020204" pitchFamily="34" charset="0"/>
                          <a:cs typeface="Arial" panose="020B0604020202020204" pitchFamily="34" charset="0"/>
                        </a:rPr>
                        <a:t>Other</a:t>
                      </a:r>
                    </a:p>
                  </a:txBody>
                  <a:tcPr anchor="ctr"/>
                </a:tc>
                <a:tc>
                  <a:txBody>
                    <a:bodyPr/>
                    <a:lstStyle/>
                    <a:p>
                      <a:pPr algn="ctr"/>
                      <a:r>
                        <a:rPr lang="en-US" sz="2000" dirty="0">
                          <a:latin typeface="Arial" panose="020B0604020202020204" pitchFamily="34" charset="0"/>
                          <a:cs typeface="Arial" panose="020B0604020202020204" pitchFamily="34" charset="0"/>
                        </a:rPr>
                        <a:t>6%</a:t>
                      </a:r>
                    </a:p>
                  </a:txBody>
                  <a:tcPr anchor="ctr"/>
                </a:tc>
                <a:extLst>
                  <a:ext uri="{0D108BD9-81ED-4DB2-BD59-A6C34878D82A}">
                    <a16:rowId xmlns:a16="http://schemas.microsoft.com/office/drawing/2014/main" val="3563917011"/>
                  </a:ext>
                </a:extLst>
              </a:tr>
            </a:tbl>
          </a:graphicData>
        </a:graphic>
      </p:graphicFrame>
    </p:spTree>
    <p:extLst>
      <p:ext uri="{BB962C8B-B14F-4D97-AF65-F5344CB8AC3E}">
        <p14:creationId xmlns:p14="http://schemas.microsoft.com/office/powerpoint/2010/main" val="1262806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AA2B6F-58B9-452B-98F8-A79EC8825995}"/>
              </a:ext>
            </a:extLst>
          </p:cNvPr>
          <p:cNvSpPr/>
          <p:nvPr/>
        </p:nvSpPr>
        <p:spPr>
          <a:xfrm>
            <a:off x="8496449" y="5447585"/>
            <a:ext cx="3574473" cy="13255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6C99F6B-3B1F-4651-A166-68C90595BBF5}"/>
              </a:ext>
            </a:extLst>
          </p:cNvPr>
          <p:cNvSpPr>
            <a:spLocks noGrp="1"/>
          </p:cNvSpPr>
          <p:nvPr>
            <p:ph type="title"/>
          </p:nvPr>
        </p:nvSpPr>
        <p:spPr>
          <a:xfrm>
            <a:off x="838200" y="365125"/>
            <a:ext cx="10515600" cy="1325563"/>
          </a:xfrm>
        </p:spPr>
        <p:txBody>
          <a:bodyPr/>
          <a:lstStyle/>
          <a:p>
            <a:r>
              <a:rPr lang="en-US" dirty="0"/>
              <a:t>CTS Applicant profile (preview)</a:t>
            </a:r>
          </a:p>
        </p:txBody>
      </p:sp>
      <p:graphicFrame>
        <p:nvGraphicFramePr>
          <p:cNvPr id="5" name="Chart 4">
            <a:extLst>
              <a:ext uri="{FF2B5EF4-FFF2-40B4-BE49-F238E27FC236}">
                <a16:creationId xmlns:a16="http://schemas.microsoft.com/office/drawing/2014/main" id="{6B79B7FE-AEE7-4C1F-BE88-BA2FF170BB65}"/>
              </a:ext>
            </a:extLst>
          </p:cNvPr>
          <p:cNvGraphicFramePr/>
          <p:nvPr>
            <p:extLst/>
          </p:nvPr>
        </p:nvGraphicFramePr>
        <p:xfrm>
          <a:off x="129244" y="1826431"/>
          <a:ext cx="4548852" cy="43127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56B66F85-16E2-445C-BA2D-4D53C5141C20}"/>
              </a:ext>
            </a:extLst>
          </p:cNvPr>
          <p:cNvGraphicFramePr/>
          <p:nvPr>
            <p:extLst/>
          </p:nvPr>
        </p:nvGraphicFramePr>
        <p:xfrm>
          <a:off x="4139877" y="1803207"/>
          <a:ext cx="5037446" cy="4312708"/>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Straight Connector 15">
            <a:extLst>
              <a:ext uri="{FF2B5EF4-FFF2-40B4-BE49-F238E27FC236}">
                <a16:creationId xmlns:a16="http://schemas.microsoft.com/office/drawing/2014/main" id="{A8E4DADD-82B0-4205-84F3-9F50ACA9AFFE}"/>
              </a:ext>
            </a:extLst>
          </p:cNvPr>
          <p:cNvCxnSpPr/>
          <p:nvPr/>
        </p:nvCxnSpPr>
        <p:spPr>
          <a:xfrm>
            <a:off x="3671103" y="1607833"/>
            <a:ext cx="0" cy="4928598"/>
          </a:xfrm>
          <a:prstGeom prst="line">
            <a:avLst/>
          </a:prstGeom>
          <a:ln>
            <a:solidFill>
              <a:srgbClr val="A0A2A6"/>
            </a:solidFill>
            <a:prstDash val="dash"/>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7C03D1A4-0D3A-4F32-B2B0-53C418AC0289}"/>
              </a:ext>
            </a:extLst>
          </p:cNvPr>
          <p:cNvSpPr txBox="1">
            <a:spLocks/>
          </p:cNvSpPr>
          <p:nvPr/>
        </p:nvSpPr>
        <p:spPr>
          <a:xfrm>
            <a:off x="779504" y="1897248"/>
            <a:ext cx="2123673" cy="3598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5D5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5D5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5D5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5D5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5D5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5D5F"/>
                </a:solidFill>
                <a:effectLst/>
                <a:uLnTx/>
                <a:uFillTx/>
                <a:latin typeface="Arial" panose="020B0604020202020204" pitchFamily="34" charset="0"/>
                <a:ea typeface="+mn-ea"/>
                <a:cs typeface="Arial" panose="020B0604020202020204" pitchFamily="34" charset="0"/>
              </a:rPr>
              <a:t>Gender</a:t>
            </a:r>
            <a:endParaRPr kumimoji="0" lang="en-US" sz="2000" b="0" i="0" u="none" strike="noStrike" kern="1200" cap="none" spc="0" normalizeH="0" baseline="0" noProof="0" dirty="0">
              <a:ln>
                <a:noFill/>
              </a:ln>
              <a:solidFill>
                <a:srgbClr val="005D5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5D5F"/>
              </a:solidFill>
              <a:effectLst/>
              <a:uLnTx/>
              <a:uFillTx/>
              <a:latin typeface="Arial" panose="020B0604020202020204" pitchFamily="34" charset="0"/>
              <a:ea typeface="+mn-ea"/>
              <a:cs typeface="Arial" panose="020B0604020202020204" pitchFamily="34" charset="0"/>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5D5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5D5F"/>
              </a:solidFill>
              <a:effectLst/>
              <a:uLnTx/>
              <a:uFillTx/>
              <a:latin typeface="Arial" panose="020B0604020202020204" pitchFamily="34" charset="0"/>
              <a:ea typeface="+mn-ea"/>
              <a:cs typeface="Arial" panose="020B0604020202020204" pitchFamily="34" charset="0"/>
            </a:endParaRPr>
          </a:p>
        </p:txBody>
      </p:sp>
      <p:sp>
        <p:nvSpPr>
          <p:cNvPr id="19" name="Content Placeholder 2">
            <a:extLst>
              <a:ext uri="{FF2B5EF4-FFF2-40B4-BE49-F238E27FC236}">
                <a16:creationId xmlns:a16="http://schemas.microsoft.com/office/drawing/2014/main" id="{630383E7-8D08-450C-A178-A32DA75B6544}"/>
              </a:ext>
            </a:extLst>
          </p:cNvPr>
          <p:cNvSpPr>
            <a:spLocks noGrp="1"/>
          </p:cNvSpPr>
          <p:nvPr>
            <p:ph idx="1"/>
          </p:nvPr>
        </p:nvSpPr>
        <p:spPr>
          <a:xfrm>
            <a:off x="9716425" y="1859211"/>
            <a:ext cx="2123673" cy="3588374"/>
          </a:xfrm>
        </p:spPr>
        <p:txBody>
          <a:bodyPr>
            <a:normAutofit/>
          </a:bodyPr>
          <a:lstStyle/>
          <a:p>
            <a:pPr marL="0" indent="0" algn="ctr">
              <a:buNone/>
            </a:pPr>
            <a:r>
              <a:rPr lang="en-US" b="1" dirty="0"/>
              <a:t>Median Income</a:t>
            </a:r>
            <a:r>
              <a:rPr lang="en-US" dirty="0"/>
              <a:t> </a:t>
            </a:r>
          </a:p>
          <a:p>
            <a:pPr marL="0" indent="0" algn="ctr">
              <a:buNone/>
            </a:pPr>
            <a:endParaRPr lang="en-US" sz="1200" dirty="0"/>
          </a:p>
          <a:p>
            <a:pPr marL="0" indent="0" algn="ctr">
              <a:buNone/>
            </a:pPr>
            <a:endParaRPr lang="en-US" sz="1200" dirty="0"/>
          </a:p>
          <a:p>
            <a:pPr marL="0" indent="0" algn="ctr">
              <a:buNone/>
            </a:pPr>
            <a:endParaRPr lang="en-US" sz="1200" dirty="0"/>
          </a:p>
          <a:p>
            <a:pPr marL="0" indent="0" algn="ctr">
              <a:buNone/>
            </a:pPr>
            <a:endParaRPr lang="en-US" sz="1200" dirty="0"/>
          </a:p>
          <a:p>
            <a:pPr marL="0" indent="0" algn="ctr">
              <a:buNone/>
            </a:pPr>
            <a:endParaRPr lang="en-US" sz="1200" dirty="0"/>
          </a:p>
          <a:p>
            <a:pPr marL="0" indent="0" algn="ctr">
              <a:buNone/>
            </a:pPr>
            <a:r>
              <a:rPr lang="en-US" sz="3600" dirty="0"/>
              <a:t>$22,363</a:t>
            </a:r>
          </a:p>
          <a:p>
            <a:pPr marL="0" indent="0" algn="ctr">
              <a:buNone/>
            </a:pPr>
            <a:endParaRPr lang="en-US" dirty="0"/>
          </a:p>
          <a:p>
            <a:pPr marL="0" indent="0" algn="ctr">
              <a:buNone/>
            </a:pPr>
            <a:endParaRPr lang="en-US" dirty="0"/>
          </a:p>
          <a:p>
            <a:pPr algn="ctr"/>
            <a:endParaRPr lang="en-US" dirty="0"/>
          </a:p>
          <a:p>
            <a:pPr marL="0" indent="0" algn="ctr">
              <a:buNone/>
            </a:pPr>
            <a:endParaRPr lang="en-US" dirty="0"/>
          </a:p>
        </p:txBody>
      </p:sp>
      <p:cxnSp>
        <p:nvCxnSpPr>
          <p:cNvPr id="20" name="Straight Connector 19">
            <a:extLst>
              <a:ext uri="{FF2B5EF4-FFF2-40B4-BE49-F238E27FC236}">
                <a16:creationId xmlns:a16="http://schemas.microsoft.com/office/drawing/2014/main" id="{05BA3121-88E5-488A-AED4-C6289001A4F8}"/>
              </a:ext>
            </a:extLst>
          </p:cNvPr>
          <p:cNvCxnSpPr/>
          <p:nvPr/>
        </p:nvCxnSpPr>
        <p:spPr>
          <a:xfrm>
            <a:off x="9525974" y="1609456"/>
            <a:ext cx="0" cy="4928598"/>
          </a:xfrm>
          <a:prstGeom prst="line">
            <a:avLst/>
          </a:prstGeom>
          <a:ln>
            <a:solidFill>
              <a:srgbClr val="A0A2A6"/>
            </a:solidFill>
            <a:prstDash val="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5AA7D9C-A019-4D08-BDB1-9A21DD7C5976}"/>
              </a:ext>
            </a:extLst>
          </p:cNvPr>
          <p:cNvSpPr txBox="1"/>
          <p:nvPr/>
        </p:nvSpPr>
        <p:spPr>
          <a:xfrm rot="16200000">
            <a:off x="3471708" y="3798118"/>
            <a:ext cx="915059" cy="369332"/>
          </a:xfrm>
          <a:prstGeom prst="rect">
            <a:avLst/>
          </a:prstGeom>
          <a:noFill/>
        </p:spPr>
        <p:txBody>
          <a:bodyPr wrap="none" rtlCol="0">
            <a:spAutoFit/>
          </a:bodyPr>
          <a:lstStyle/>
          <a:p>
            <a:r>
              <a:rPr lang="en-US" dirty="0">
                <a:solidFill>
                  <a:schemeClr val="bg2">
                    <a:lumMod val="50000"/>
                  </a:schemeClr>
                </a:solidFill>
              </a:rPr>
              <a:t>percent</a:t>
            </a:r>
          </a:p>
        </p:txBody>
      </p:sp>
    </p:spTree>
    <p:extLst>
      <p:ext uri="{BB962C8B-B14F-4D97-AF65-F5344CB8AC3E}">
        <p14:creationId xmlns:p14="http://schemas.microsoft.com/office/powerpoint/2010/main" val="3976916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752E8-3B3A-441A-9B88-47365E3A3105}"/>
              </a:ext>
            </a:extLst>
          </p:cNvPr>
          <p:cNvSpPr>
            <a:spLocks noGrp="1"/>
          </p:cNvSpPr>
          <p:nvPr>
            <p:ph type="title"/>
          </p:nvPr>
        </p:nvSpPr>
        <p:spPr/>
        <p:txBody>
          <a:bodyPr/>
          <a:lstStyle/>
          <a:p>
            <a:r>
              <a:rPr lang="en-US" dirty="0"/>
              <a:t>Financial context</a:t>
            </a:r>
          </a:p>
        </p:txBody>
      </p:sp>
      <p:sp>
        <p:nvSpPr>
          <p:cNvPr id="5" name="Rectangle 4">
            <a:extLst>
              <a:ext uri="{FF2B5EF4-FFF2-40B4-BE49-F238E27FC236}">
                <a16:creationId xmlns:a16="http://schemas.microsoft.com/office/drawing/2014/main" id="{0EA8413B-38DC-4D2B-8B05-CB2A1449ECD4}"/>
              </a:ext>
            </a:extLst>
          </p:cNvPr>
          <p:cNvSpPr/>
          <p:nvPr/>
        </p:nvSpPr>
        <p:spPr>
          <a:xfrm>
            <a:off x="8345978" y="5341244"/>
            <a:ext cx="3574473" cy="13255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Chart 5">
            <a:extLst>
              <a:ext uri="{FF2B5EF4-FFF2-40B4-BE49-F238E27FC236}">
                <a16:creationId xmlns:a16="http://schemas.microsoft.com/office/drawing/2014/main" id="{ACDB5835-5BCB-40C2-A131-A537DC18F0EA}"/>
              </a:ext>
            </a:extLst>
          </p:cNvPr>
          <p:cNvGraphicFramePr/>
          <p:nvPr>
            <p:extLst/>
          </p:nvPr>
        </p:nvGraphicFramePr>
        <p:xfrm>
          <a:off x="569843" y="1390261"/>
          <a:ext cx="11052313" cy="5276546"/>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a:extLst>
              <a:ext uri="{FF2B5EF4-FFF2-40B4-BE49-F238E27FC236}">
                <a16:creationId xmlns:a16="http://schemas.microsoft.com/office/drawing/2014/main" id="{BBC4F19C-61A7-4218-ABB7-0D55AF083FE2}"/>
              </a:ext>
            </a:extLst>
          </p:cNvPr>
          <p:cNvCxnSpPr>
            <a:cxnSpLocks/>
          </p:cNvCxnSpPr>
          <p:nvPr/>
        </p:nvCxnSpPr>
        <p:spPr>
          <a:xfrm>
            <a:off x="1284791" y="2176040"/>
            <a:ext cx="9433366" cy="0"/>
          </a:xfrm>
          <a:prstGeom prst="line">
            <a:avLst/>
          </a:prstGeom>
          <a:ln>
            <a:solidFill>
              <a:srgbClr val="A0A2A6"/>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FD1632-BFFC-4E85-B414-ECF173D6A936}"/>
              </a:ext>
            </a:extLst>
          </p:cNvPr>
          <p:cNvSpPr txBox="1"/>
          <p:nvPr/>
        </p:nvSpPr>
        <p:spPr>
          <a:xfrm>
            <a:off x="10674709" y="2034769"/>
            <a:ext cx="166075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~$11,200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Avg. Cost of Attendance</a:t>
            </a:r>
          </a:p>
        </p:txBody>
      </p:sp>
    </p:spTree>
    <p:extLst>
      <p:ext uri="{BB962C8B-B14F-4D97-AF65-F5344CB8AC3E}">
        <p14:creationId xmlns:p14="http://schemas.microsoft.com/office/powerpoint/2010/main" val="1513516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E0364D-F22D-4D55-A67F-7FE690D6ADFD}"/>
              </a:ext>
            </a:extLst>
          </p:cNvPr>
          <p:cNvSpPr txBox="1"/>
          <p:nvPr/>
        </p:nvSpPr>
        <p:spPr>
          <a:xfrm>
            <a:off x="390893" y="366491"/>
            <a:ext cx="78546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251"/>
                </a:solidFill>
                <a:effectLst/>
                <a:uLnTx/>
                <a:uFillTx/>
                <a:latin typeface="Arial" panose="020B0604020202020204" pitchFamily="34" charset="0"/>
                <a:ea typeface="+mn-ea"/>
                <a:cs typeface="Arial" panose="020B0604020202020204" pitchFamily="34" charset="0"/>
              </a:rPr>
              <a:t>AGENDA</a:t>
            </a:r>
          </a:p>
        </p:txBody>
      </p:sp>
      <p:sp>
        <p:nvSpPr>
          <p:cNvPr id="5" name="TextBox 4">
            <a:extLst>
              <a:ext uri="{FF2B5EF4-FFF2-40B4-BE49-F238E27FC236}">
                <a16:creationId xmlns:a16="http://schemas.microsoft.com/office/drawing/2014/main" id="{54301694-9676-42AD-B913-4A770822127A}"/>
              </a:ext>
            </a:extLst>
          </p:cNvPr>
          <p:cNvSpPr txBox="1"/>
          <p:nvPr/>
        </p:nvSpPr>
        <p:spPr>
          <a:xfrm>
            <a:off x="390893" y="1296414"/>
            <a:ext cx="10103925" cy="532453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251"/>
                </a:solidFill>
                <a:effectLst/>
                <a:uLnTx/>
                <a:uFillTx/>
                <a:latin typeface="Arial" panose="020B0604020202020204" pitchFamily="34" charset="0"/>
                <a:ea typeface="+mn-ea"/>
                <a:cs typeface="Arial" panose="020B0604020202020204" pitchFamily="34" charset="0"/>
              </a:rPr>
              <a:t>Welcome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525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251"/>
                </a:solidFill>
                <a:effectLst/>
                <a:uLnTx/>
                <a:uFillTx/>
                <a:latin typeface="Arial" panose="020B0604020202020204" pitchFamily="34" charset="0"/>
                <a:ea typeface="+mn-ea"/>
                <a:cs typeface="Arial" panose="020B0604020202020204" pitchFamily="34" charset="0"/>
              </a:rPr>
              <a:t>Approval of Minutes from April 1, 2019 Board Meeting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525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251"/>
                </a:solidFill>
                <a:effectLst/>
                <a:uLnTx/>
                <a:uFillTx/>
                <a:latin typeface="Arial" panose="020B0604020202020204" pitchFamily="34" charset="0"/>
                <a:ea typeface="+mn-ea"/>
                <a:cs typeface="Arial" panose="020B0604020202020204" pitchFamily="34" charset="0"/>
              </a:rPr>
              <a:t>Program Expansion Update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525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251"/>
                </a:solidFill>
                <a:effectLst/>
                <a:uLnTx/>
                <a:uFillTx/>
                <a:latin typeface="Arial" panose="020B0604020202020204" pitchFamily="34" charset="0"/>
                <a:ea typeface="+mn-ea"/>
                <a:cs typeface="Arial" panose="020B0604020202020204" pitchFamily="34" charset="0"/>
              </a:rPr>
              <a:t>2019-20 Career &amp; Technical Scholarship</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525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251"/>
                </a:solidFill>
                <a:effectLst/>
                <a:uLnTx/>
                <a:uFillTx/>
                <a:latin typeface="Arial" panose="020B0604020202020204" pitchFamily="34" charset="0"/>
                <a:ea typeface="+mn-ea"/>
                <a:cs typeface="Arial" panose="020B0604020202020204" pitchFamily="34" charset="0"/>
              </a:rPr>
              <a:t>WSOS Leadership Transition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525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251"/>
                </a:solidFill>
                <a:effectLst/>
                <a:uLnTx/>
                <a:uFillTx/>
                <a:latin typeface="Arial" panose="020B0604020202020204" pitchFamily="34" charset="0"/>
                <a:ea typeface="+mn-ea"/>
                <a:cs typeface="Arial" panose="020B0604020202020204" pitchFamily="34" charset="0"/>
              </a:rPr>
              <a:t>Finance and Program Administrator Update</a:t>
            </a: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rgbClr val="00525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005251"/>
                </a:solidFill>
                <a:latin typeface="Arial" panose="020B0604020202020204" pitchFamily="34" charset="0"/>
                <a:cs typeface="Arial" panose="020B0604020202020204" pitchFamily="34" charset="0"/>
              </a:rPr>
              <a:t>WSOS Program Update and Reflection</a:t>
            </a:r>
          </a:p>
          <a:p>
            <a:pPr marR="0" lvl="0" algn="l" defTabSz="914400" rtl="0" eaLnBrk="1" fontAlgn="auto" latinLnBrk="0" hangingPunct="1">
              <a:lnSpc>
                <a:spcPct val="100000"/>
              </a:lnSpc>
              <a:spcBef>
                <a:spcPts val="0"/>
              </a:spcBef>
              <a:spcAft>
                <a:spcPts val="0"/>
              </a:spcAft>
              <a:buClrTx/>
              <a:buSzTx/>
              <a:tabLst/>
              <a:defRPr/>
            </a:pPr>
            <a:endParaRPr lang="en-US" sz="2000" dirty="0">
              <a:solidFill>
                <a:srgbClr val="005251"/>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251"/>
                </a:solidFill>
                <a:effectLst/>
                <a:uLnTx/>
                <a:uFillTx/>
                <a:latin typeface="Arial" panose="020B0604020202020204" pitchFamily="34" charset="0"/>
                <a:ea typeface="+mn-ea"/>
                <a:cs typeface="Arial" panose="020B0604020202020204" pitchFamily="34" charset="0"/>
              </a:rPr>
              <a:t>Closing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525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525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22714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27407-374F-43E9-A837-B4F9421C3FBD}"/>
              </a:ext>
            </a:extLst>
          </p:cNvPr>
          <p:cNvSpPr>
            <a:spLocks noGrp="1"/>
          </p:cNvSpPr>
          <p:nvPr>
            <p:ph type="title"/>
          </p:nvPr>
        </p:nvSpPr>
        <p:spPr/>
        <p:txBody>
          <a:bodyPr/>
          <a:lstStyle/>
          <a:p>
            <a:r>
              <a:rPr lang="en-US" dirty="0"/>
              <a:t>Geographic context</a:t>
            </a:r>
          </a:p>
        </p:txBody>
      </p:sp>
      <p:sp>
        <p:nvSpPr>
          <p:cNvPr id="3" name="Content Placeholder 2">
            <a:extLst>
              <a:ext uri="{FF2B5EF4-FFF2-40B4-BE49-F238E27FC236}">
                <a16:creationId xmlns:a16="http://schemas.microsoft.com/office/drawing/2014/main" id="{5DCE0A40-75C3-4D39-8CD5-5FFE6A65D2B6}"/>
              </a:ext>
            </a:extLst>
          </p:cNvPr>
          <p:cNvSpPr>
            <a:spLocks noGrp="1"/>
          </p:cNvSpPr>
          <p:nvPr>
            <p:ph idx="1"/>
          </p:nvPr>
        </p:nvSpPr>
        <p:spPr>
          <a:xfrm>
            <a:off x="838201" y="1825625"/>
            <a:ext cx="4718538" cy="4351338"/>
          </a:xfrm>
        </p:spPr>
        <p:txBody>
          <a:bodyPr/>
          <a:lstStyle/>
          <a:p>
            <a:r>
              <a:rPr lang="en-US" dirty="0"/>
              <a:t>Community college graduates more likely to live and work in the same community both during and after school</a:t>
            </a:r>
          </a:p>
          <a:p>
            <a:endParaRPr lang="en-US" dirty="0"/>
          </a:p>
          <a:p>
            <a:r>
              <a:rPr lang="en-US" dirty="0"/>
              <a:t>Many rural communities are 1-4 hours from the nearest community or technical college*</a:t>
            </a:r>
          </a:p>
          <a:p>
            <a:pPr marL="633413" lvl="1" indent="-176213">
              <a:buNone/>
            </a:pPr>
            <a:r>
              <a:rPr lang="en-US" dirty="0"/>
              <a:t>* Particularly those with the highest   rates of unemployment</a:t>
            </a:r>
          </a:p>
          <a:p>
            <a:pPr marL="457200" lvl="1" indent="0">
              <a:buNone/>
            </a:pPr>
            <a:endParaRPr lang="en-US" dirty="0"/>
          </a:p>
          <a:p>
            <a:endParaRPr lang="en-US" dirty="0"/>
          </a:p>
        </p:txBody>
      </p:sp>
      <p:grpSp>
        <p:nvGrpSpPr>
          <p:cNvPr id="8" name="Group 7">
            <a:extLst>
              <a:ext uri="{FF2B5EF4-FFF2-40B4-BE49-F238E27FC236}">
                <a16:creationId xmlns:a16="http://schemas.microsoft.com/office/drawing/2014/main" id="{22FFC41F-71C8-4FC3-936F-3DE18C9CB246}"/>
              </a:ext>
            </a:extLst>
          </p:cNvPr>
          <p:cNvGrpSpPr/>
          <p:nvPr/>
        </p:nvGrpSpPr>
        <p:grpSpPr>
          <a:xfrm>
            <a:off x="5763949" y="847485"/>
            <a:ext cx="5828396" cy="4351337"/>
            <a:chOff x="5763949" y="807293"/>
            <a:chExt cx="5828396" cy="4351337"/>
          </a:xfrm>
        </p:grpSpPr>
        <p:pic>
          <p:nvPicPr>
            <p:cNvPr id="1026" name="Picture 2" descr="Image of Washington state, with Community College locations numbered">
              <a:extLst>
                <a:ext uri="{FF2B5EF4-FFF2-40B4-BE49-F238E27FC236}">
                  <a16:creationId xmlns:a16="http://schemas.microsoft.com/office/drawing/2014/main" id="{F7319B7E-D2B1-4D39-A335-316F358A3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3949" y="807293"/>
              <a:ext cx="5828396" cy="4351337"/>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FB268A83-B469-44B9-9A59-02BA8FB4E00D}"/>
                </a:ext>
              </a:extLst>
            </p:cNvPr>
            <p:cNvSpPr/>
            <p:nvPr/>
          </p:nvSpPr>
          <p:spPr>
            <a:xfrm>
              <a:off x="8362156" y="1017983"/>
              <a:ext cx="2166938" cy="711994"/>
            </a:xfrm>
            <a:custGeom>
              <a:avLst/>
              <a:gdLst>
                <a:gd name="connsiteX0" fmla="*/ 88107 w 2166938"/>
                <a:gd name="connsiteY0" fmla="*/ 645319 h 711994"/>
                <a:gd name="connsiteX1" fmla="*/ 2166938 w 2166938"/>
                <a:gd name="connsiteY1" fmla="*/ 711994 h 711994"/>
                <a:gd name="connsiteX2" fmla="*/ 2038350 w 2166938"/>
                <a:gd name="connsiteY2" fmla="*/ 2381 h 711994"/>
                <a:gd name="connsiteX3" fmla="*/ 381000 w 2166938"/>
                <a:gd name="connsiteY3" fmla="*/ 0 h 711994"/>
                <a:gd name="connsiteX4" fmla="*/ 0 w 2166938"/>
                <a:gd name="connsiteY4" fmla="*/ 523875 h 711994"/>
                <a:gd name="connsiteX5" fmla="*/ 88107 w 2166938"/>
                <a:gd name="connsiteY5" fmla="*/ 645319 h 71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938" h="711994">
                  <a:moveTo>
                    <a:pt x="88107" y="645319"/>
                  </a:moveTo>
                  <a:lnTo>
                    <a:pt x="2166938" y="711994"/>
                  </a:lnTo>
                  <a:lnTo>
                    <a:pt x="2038350" y="2381"/>
                  </a:lnTo>
                  <a:lnTo>
                    <a:pt x="381000" y="0"/>
                  </a:lnTo>
                  <a:lnTo>
                    <a:pt x="0" y="523875"/>
                  </a:lnTo>
                  <a:lnTo>
                    <a:pt x="88107" y="64531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3707074-41A8-4BE2-8940-823844145E88}"/>
                </a:ext>
              </a:extLst>
            </p:cNvPr>
            <p:cNvSpPr/>
            <p:nvPr/>
          </p:nvSpPr>
          <p:spPr>
            <a:xfrm>
              <a:off x="9022556" y="890588"/>
              <a:ext cx="1071563" cy="226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D35773B0-EE51-4032-B6CC-3CDF66DF2DA8}"/>
                </a:ext>
              </a:extLst>
            </p:cNvPr>
            <p:cNvSpPr/>
            <p:nvPr/>
          </p:nvSpPr>
          <p:spPr>
            <a:xfrm>
              <a:off x="8209503" y="1665645"/>
              <a:ext cx="2371411" cy="1406770"/>
            </a:xfrm>
            <a:custGeom>
              <a:avLst/>
              <a:gdLst>
                <a:gd name="connsiteX0" fmla="*/ 221064 w 2371411"/>
                <a:gd name="connsiteY0" fmla="*/ 0 h 1406770"/>
                <a:gd name="connsiteX1" fmla="*/ 2371411 w 2371411"/>
                <a:gd name="connsiteY1" fmla="*/ 70339 h 1406770"/>
                <a:gd name="connsiteX2" fmla="*/ 2351315 w 2371411"/>
                <a:gd name="connsiteY2" fmla="*/ 834014 h 1406770"/>
                <a:gd name="connsiteX3" fmla="*/ 1336431 w 2371411"/>
                <a:gd name="connsiteY3" fmla="*/ 1406770 h 1406770"/>
                <a:gd name="connsiteX4" fmla="*/ 0 w 2371411"/>
                <a:gd name="connsiteY4" fmla="*/ 834014 h 1406770"/>
                <a:gd name="connsiteX5" fmla="*/ 221064 w 2371411"/>
                <a:gd name="connsiteY5" fmla="*/ 0 h 140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1411" h="1406770">
                  <a:moveTo>
                    <a:pt x="221064" y="0"/>
                  </a:moveTo>
                  <a:lnTo>
                    <a:pt x="2371411" y="70339"/>
                  </a:lnTo>
                  <a:lnTo>
                    <a:pt x="2351315" y="834014"/>
                  </a:lnTo>
                  <a:lnTo>
                    <a:pt x="1336431" y="1406770"/>
                  </a:lnTo>
                  <a:lnTo>
                    <a:pt x="0" y="834014"/>
                  </a:lnTo>
                  <a:lnTo>
                    <a:pt x="221064" y="0"/>
                  </a:lnTo>
                  <a:close/>
                </a:path>
              </a:pathLst>
            </a:custGeom>
            <a:solidFill>
              <a:srgbClr val="74C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38345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E6A8B-A1E4-41AF-A02F-F15BA690F85D}"/>
              </a:ext>
            </a:extLst>
          </p:cNvPr>
          <p:cNvSpPr>
            <a:spLocks noGrp="1"/>
          </p:cNvSpPr>
          <p:nvPr>
            <p:ph type="title"/>
          </p:nvPr>
        </p:nvSpPr>
        <p:spPr/>
        <p:txBody>
          <a:bodyPr/>
          <a:lstStyle/>
          <a:p>
            <a:r>
              <a:rPr lang="en-US" dirty="0"/>
              <a:t>Academic context </a:t>
            </a:r>
          </a:p>
        </p:txBody>
      </p:sp>
      <p:sp>
        <p:nvSpPr>
          <p:cNvPr id="8" name="Content Placeholder 5">
            <a:extLst>
              <a:ext uri="{FF2B5EF4-FFF2-40B4-BE49-F238E27FC236}">
                <a16:creationId xmlns:a16="http://schemas.microsoft.com/office/drawing/2014/main" id="{66539956-A320-4335-8699-2A789CB47224}"/>
              </a:ext>
            </a:extLst>
          </p:cNvPr>
          <p:cNvSpPr txBox="1">
            <a:spLocks/>
          </p:cNvSpPr>
          <p:nvPr/>
        </p:nvSpPr>
        <p:spPr>
          <a:xfrm>
            <a:off x="1042703" y="5609806"/>
            <a:ext cx="4345289" cy="6868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5D5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5D5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5D5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5D5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5D5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5D5F"/>
                </a:solidFill>
                <a:effectLst/>
                <a:uLnTx/>
                <a:uFillTx/>
                <a:latin typeface="Arial" panose="020B0604020202020204" pitchFamily="34" charset="0"/>
                <a:ea typeface="+mn-ea"/>
                <a:cs typeface="Arial" panose="020B0604020202020204" pitchFamily="34" charset="0"/>
              </a:rPr>
              <a:t>39% of CTC students earn any credential within 6 years</a:t>
            </a:r>
          </a:p>
        </p:txBody>
      </p:sp>
      <p:sp>
        <p:nvSpPr>
          <p:cNvPr id="11" name="Content Placeholder 10">
            <a:extLst>
              <a:ext uri="{FF2B5EF4-FFF2-40B4-BE49-F238E27FC236}">
                <a16:creationId xmlns:a16="http://schemas.microsoft.com/office/drawing/2014/main" id="{681FED93-AAE8-4CD3-83FE-0AD42B935AEB}"/>
              </a:ext>
            </a:extLst>
          </p:cNvPr>
          <p:cNvSpPr>
            <a:spLocks noGrp="1"/>
          </p:cNvSpPr>
          <p:nvPr>
            <p:ph idx="1"/>
          </p:nvPr>
        </p:nvSpPr>
        <p:spPr>
          <a:xfrm>
            <a:off x="5937814" y="1825625"/>
            <a:ext cx="5415986" cy="4351338"/>
          </a:xfrm>
        </p:spPr>
        <p:txBody>
          <a:bodyPr/>
          <a:lstStyle/>
          <a:p>
            <a:pPr marL="0" indent="0">
              <a:buNone/>
            </a:pPr>
            <a:r>
              <a:rPr lang="en-US" b="1" dirty="0"/>
              <a:t>What predicts CTC completion?</a:t>
            </a:r>
          </a:p>
          <a:p>
            <a:r>
              <a:rPr lang="en-US" dirty="0"/>
              <a:t>Every 1 point increase in HS GPA translates to a 22% greater likelihood of completing</a:t>
            </a:r>
          </a:p>
          <a:p>
            <a:r>
              <a:rPr lang="en-US" dirty="0"/>
              <a:t>Students who receive a Pell Grant are 7.5% more likely to complete</a:t>
            </a:r>
          </a:p>
          <a:p>
            <a:r>
              <a:rPr lang="en-US" dirty="0"/>
              <a:t>Enrolling in a program in the first year leads to a 66% greater likelihood of earning a credential or transferring to a 4-year institution within 3 years</a:t>
            </a:r>
          </a:p>
        </p:txBody>
      </p:sp>
      <p:graphicFrame>
        <p:nvGraphicFramePr>
          <p:cNvPr id="6" name="Chart 5">
            <a:extLst>
              <a:ext uri="{FF2B5EF4-FFF2-40B4-BE49-F238E27FC236}">
                <a16:creationId xmlns:a16="http://schemas.microsoft.com/office/drawing/2014/main" id="{D6ED2E34-A335-4437-B77C-6A3ECEC61F51}"/>
              </a:ext>
            </a:extLst>
          </p:cNvPr>
          <p:cNvGraphicFramePr/>
          <p:nvPr>
            <p:extLst/>
          </p:nvPr>
        </p:nvGraphicFramePr>
        <p:xfrm>
          <a:off x="16385" y="1240099"/>
          <a:ext cx="6397923" cy="44672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1074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500"/>
                                        <p:tgtEl>
                                          <p:spTgt spid="11">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fade">
                                      <p:cBhvr>
                                        <p:cTn id="16"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E0216-9231-45E7-A82D-53FC664DA429}"/>
              </a:ext>
            </a:extLst>
          </p:cNvPr>
          <p:cNvSpPr>
            <a:spLocks noGrp="1"/>
          </p:cNvSpPr>
          <p:nvPr>
            <p:ph type="title"/>
          </p:nvPr>
        </p:nvSpPr>
        <p:spPr/>
        <p:txBody>
          <a:bodyPr/>
          <a:lstStyle/>
          <a:p>
            <a:r>
              <a:rPr lang="en-US" dirty="0"/>
              <a:t>Selection goals</a:t>
            </a:r>
          </a:p>
        </p:txBody>
      </p:sp>
      <p:sp>
        <p:nvSpPr>
          <p:cNvPr id="3" name="Content Placeholder 2">
            <a:extLst>
              <a:ext uri="{FF2B5EF4-FFF2-40B4-BE49-F238E27FC236}">
                <a16:creationId xmlns:a16="http://schemas.microsoft.com/office/drawing/2014/main" id="{FAFD2271-0D0D-4BD9-B53F-96E024743D76}"/>
              </a:ext>
            </a:extLst>
          </p:cNvPr>
          <p:cNvSpPr>
            <a:spLocks noGrp="1"/>
          </p:cNvSpPr>
          <p:nvPr>
            <p:ph idx="1"/>
          </p:nvPr>
        </p:nvSpPr>
        <p:spPr/>
        <p:txBody>
          <a:bodyPr/>
          <a:lstStyle/>
          <a:p>
            <a:r>
              <a:rPr lang="en-US" dirty="0"/>
              <a:t>Prioritize impact statewide in </a:t>
            </a:r>
            <a:r>
              <a:rPr lang="en-US" b="1" dirty="0"/>
              <a:t>specific, high-demand fields</a:t>
            </a:r>
          </a:p>
          <a:p>
            <a:endParaRPr lang="en-US" dirty="0"/>
          </a:p>
          <a:p>
            <a:r>
              <a:rPr lang="en-US" dirty="0"/>
              <a:t>Select Scholars </a:t>
            </a:r>
            <a:r>
              <a:rPr lang="en-US" b="1" dirty="0"/>
              <a:t>highly likely to complete</a:t>
            </a:r>
            <a:r>
              <a:rPr lang="en-US" dirty="0"/>
              <a:t> their program</a:t>
            </a:r>
          </a:p>
          <a:p>
            <a:endParaRPr lang="en-US" dirty="0"/>
          </a:p>
          <a:p>
            <a:r>
              <a:rPr lang="en-US" dirty="0"/>
              <a:t>Promote </a:t>
            </a:r>
            <a:r>
              <a:rPr lang="en-US" b="1" dirty="0"/>
              <a:t>equity of access </a:t>
            </a:r>
            <a:r>
              <a:rPr lang="en-US" dirty="0"/>
              <a:t>to higher education</a:t>
            </a:r>
          </a:p>
        </p:txBody>
      </p:sp>
    </p:spTree>
    <p:extLst>
      <p:ext uri="{BB962C8B-B14F-4D97-AF65-F5344CB8AC3E}">
        <p14:creationId xmlns:p14="http://schemas.microsoft.com/office/powerpoint/2010/main" val="2710329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BA0F68-018E-4B1D-A01F-73D12A0FE6D8}"/>
              </a:ext>
            </a:extLst>
          </p:cNvPr>
          <p:cNvSpPr/>
          <p:nvPr/>
        </p:nvSpPr>
        <p:spPr>
          <a:xfrm>
            <a:off x="8345978" y="5341244"/>
            <a:ext cx="3574473" cy="13255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9A6F052-C2DB-4A5C-BB8A-899BD5E2A6DE}"/>
              </a:ext>
            </a:extLst>
          </p:cNvPr>
          <p:cNvSpPr>
            <a:spLocks noGrp="1"/>
          </p:cNvSpPr>
          <p:nvPr>
            <p:ph type="title"/>
          </p:nvPr>
        </p:nvSpPr>
        <p:spPr/>
        <p:txBody>
          <a:bodyPr/>
          <a:lstStyle/>
          <a:p>
            <a:r>
              <a:rPr lang="en-US" dirty="0"/>
              <a:t>CTS selection model</a:t>
            </a:r>
          </a:p>
        </p:txBody>
      </p:sp>
      <p:graphicFrame>
        <p:nvGraphicFramePr>
          <p:cNvPr id="4" name="Content Placeholder 3">
            <a:extLst>
              <a:ext uri="{FF2B5EF4-FFF2-40B4-BE49-F238E27FC236}">
                <a16:creationId xmlns:a16="http://schemas.microsoft.com/office/drawing/2014/main" id="{800EBD4D-5383-43E8-85E6-4719462999F8}"/>
              </a:ext>
            </a:extLst>
          </p:cNvPr>
          <p:cNvGraphicFramePr>
            <a:graphicFrameLocks noGrp="1"/>
          </p:cNvGraphicFramePr>
          <p:nvPr>
            <p:ph idx="1"/>
            <p:extLst/>
          </p:nvPr>
        </p:nvGraphicFramePr>
        <p:xfrm>
          <a:off x="1371479" y="1651998"/>
          <a:ext cx="9446259" cy="4105842"/>
        </p:xfrm>
        <a:graphic>
          <a:graphicData uri="http://schemas.openxmlformats.org/drawingml/2006/table">
            <a:tbl>
              <a:tblPr firstRow="1" bandRow="1">
                <a:tableStyleId>{EB344D84-9AFB-497E-A393-DC336BA19D2E}</a:tableStyleId>
              </a:tblPr>
              <a:tblGrid>
                <a:gridCol w="3268287">
                  <a:extLst>
                    <a:ext uri="{9D8B030D-6E8A-4147-A177-3AD203B41FA5}">
                      <a16:colId xmlns:a16="http://schemas.microsoft.com/office/drawing/2014/main" val="3800519983"/>
                    </a:ext>
                  </a:extLst>
                </a:gridCol>
                <a:gridCol w="2059324">
                  <a:extLst>
                    <a:ext uri="{9D8B030D-6E8A-4147-A177-3AD203B41FA5}">
                      <a16:colId xmlns:a16="http://schemas.microsoft.com/office/drawing/2014/main" val="1614313333"/>
                    </a:ext>
                  </a:extLst>
                </a:gridCol>
                <a:gridCol w="2059324">
                  <a:extLst>
                    <a:ext uri="{9D8B030D-6E8A-4147-A177-3AD203B41FA5}">
                      <a16:colId xmlns:a16="http://schemas.microsoft.com/office/drawing/2014/main" val="1022505515"/>
                    </a:ext>
                  </a:extLst>
                </a:gridCol>
                <a:gridCol w="2059324">
                  <a:extLst>
                    <a:ext uri="{9D8B030D-6E8A-4147-A177-3AD203B41FA5}">
                      <a16:colId xmlns:a16="http://schemas.microsoft.com/office/drawing/2014/main" val="4108273961"/>
                    </a:ext>
                  </a:extLst>
                </a:gridCol>
              </a:tblGrid>
              <a:tr h="582707">
                <a:tc>
                  <a:txBody>
                    <a:bodyPr/>
                    <a:lstStyle/>
                    <a:p>
                      <a:r>
                        <a:rPr lang="en-US" sz="2000" dirty="0">
                          <a:latin typeface="Arial" panose="020B0604020202020204" pitchFamily="34" charset="0"/>
                          <a:cs typeface="Arial" panose="020B0604020202020204" pitchFamily="34" charset="0"/>
                        </a:rPr>
                        <a:t>Criteria</a:t>
                      </a:r>
                    </a:p>
                  </a:txBody>
                  <a:tcPr anchor="ctr">
                    <a:lnB w="28575" cap="flat" cmpd="sng" algn="ctr">
                      <a:solidFill>
                        <a:schemeClr val="tx1"/>
                      </a:solidFill>
                      <a:prstDash val="solid"/>
                      <a:round/>
                      <a:headEnd type="none" w="med" len="med"/>
                      <a:tailEnd type="none" w="med" len="med"/>
                    </a:lnB>
                    <a:solidFill>
                      <a:srgbClr val="005D5F"/>
                    </a:solidFill>
                  </a:tcPr>
                </a:tc>
                <a:tc>
                  <a:txBody>
                    <a:bodyPr/>
                    <a:lstStyle/>
                    <a:p>
                      <a:pPr algn="ctr"/>
                      <a:r>
                        <a:rPr lang="en-US" sz="2000" dirty="0">
                          <a:latin typeface="Arial" panose="020B0604020202020204" pitchFamily="34" charset="0"/>
                          <a:cs typeface="Arial" panose="020B0604020202020204" pitchFamily="34" charset="0"/>
                        </a:rPr>
                        <a:t>Baseline</a:t>
                      </a:r>
                    </a:p>
                    <a:p>
                      <a:pPr algn="ctr"/>
                      <a:r>
                        <a:rPr lang="en-US" sz="1400" dirty="0">
                          <a:latin typeface="Arial" panose="020B0604020202020204" pitchFamily="34" charset="0"/>
                          <a:cs typeface="Arial" panose="020B0604020202020204" pitchFamily="34" charset="0"/>
                        </a:rPr>
                        <a:t>(Baccalaureate C8)</a:t>
                      </a:r>
                      <a:endParaRPr lang="en-US" sz="1000" dirty="0">
                        <a:latin typeface="Arial" panose="020B0604020202020204" pitchFamily="34" charset="0"/>
                        <a:cs typeface="Arial" panose="020B0604020202020204" pitchFamily="34" charset="0"/>
                      </a:endParaRPr>
                    </a:p>
                  </a:txBody>
                  <a:tcPr anchor="ctr">
                    <a:lnB w="28575" cap="flat" cmpd="sng" algn="ctr">
                      <a:solidFill>
                        <a:schemeClr val="tx1"/>
                      </a:solidFill>
                      <a:prstDash val="solid"/>
                      <a:round/>
                      <a:headEnd type="none" w="med" len="med"/>
                      <a:tailEnd type="none" w="med" len="med"/>
                    </a:lnB>
                    <a:solidFill>
                      <a:srgbClr val="005D5F"/>
                    </a:solidFill>
                  </a:tcPr>
                </a:tc>
                <a:tc>
                  <a:txBody>
                    <a:bodyPr/>
                    <a:lstStyle/>
                    <a:p>
                      <a:pPr algn="ctr"/>
                      <a:r>
                        <a:rPr lang="en-US" sz="2000" dirty="0">
                          <a:latin typeface="Arial" panose="020B0604020202020204" pitchFamily="34" charset="0"/>
                          <a:cs typeface="Arial" panose="020B0604020202020204" pitchFamily="34" charset="0"/>
                        </a:rPr>
                        <a:t>Option A</a:t>
                      </a:r>
                    </a:p>
                  </a:txBody>
                  <a:tcPr anchor="ctr">
                    <a:lnB w="28575" cap="flat" cmpd="sng" algn="ctr">
                      <a:solidFill>
                        <a:schemeClr val="tx1"/>
                      </a:solidFill>
                      <a:prstDash val="solid"/>
                      <a:round/>
                      <a:headEnd type="none" w="med" len="med"/>
                      <a:tailEnd type="none" w="med" len="med"/>
                    </a:lnB>
                    <a:solidFill>
                      <a:srgbClr val="005D5F"/>
                    </a:solidFill>
                  </a:tcPr>
                </a:tc>
                <a:tc>
                  <a:txBody>
                    <a:bodyPr/>
                    <a:lstStyle/>
                    <a:p>
                      <a:pPr algn="ctr"/>
                      <a:r>
                        <a:rPr lang="en-US" sz="2000" dirty="0">
                          <a:latin typeface="Arial" panose="020B0604020202020204" pitchFamily="34" charset="0"/>
                          <a:cs typeface="Arial" panose="020B0604020202020204" pitchFamily="34" charset="0"/>
                        </a:rPr>
                        <a:t>Option B</a:t>
                      </a:r>
                    </a:p>
                  </a:txBody>
                  <a:tcPr anchor="ctr">
                    <a:lnB w="28575" cap="flat" cmpd="sng" algn="ctr">
                      <a:solidFill>
                        <a:schemeClr val="tx1"/>
                      </a:solidFill>
                      <a:prstDash val="solid"/>
                      <a:round/>
                      <a:headEnd type="none" w="med" len="med"/>
                      <a:tailEnd type="none" w="med" len="med"/>
                    </a:lnB>
                    <a:solidFill>
                      <a:srgbClr val="005D5F"/>
                    </a:solidFill>
                  </a:tcPr>
                </a:tc>
                <a:extLst>
                  <a:ext uri="{0D108BD9-81ED-4DB2-BD59-A6C34878D82A}">
                    <a16:rowId xmlns:a16="http://schemas.microsoft.com/office/drawing/2014/main" val="2604078575"/>
                  </a:ext>
                </a:extLst>
              </a:tr>
              <a:tr h="582707">
                <a:tc>
                  <a:txBody>
                    <a:bodyPr/>
                    <a:lstStyle/>
                    <a:p>
                      <a:r>
                        <a:rPr lang="en-US" sz="2000" dirty="0">
                          <a:latin typeface="Arial" panose="020B0604020202020204" pitchFamily="34" charset="0"/>
                          <a:cs typeface="Arial" panose="020B0604020202020204" pitchFamily="34" charset="0"/>
                        </a:rPr>
                        <a:t>GPA</a:t>
                      </a:r>
                    </a:p>
                  </a:txBody>
                  <a:tcPr anchor="ctr">
                    <a:lnL>
                      <a:noFill/>
                    </a:lnL>
                    <a:lnR>
                      <a:noFill/>
                    </a:lnR>
                    <a:lnT w="285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005D5F">
                        <a:alpha val="20000"/>
                      </a:srgbClr>
                    </a:solidFill>
                  </a:tcPr>
                </a:tc>
                <a:tc>
                  <a:txBody>
                    <a:bodyPr/>
                    <a:lstStyle/>
                    <a:p>
                      <a:pPr algn="ctr"/>
                      <a:r>
                        <a:rPr lang="en-US" sz="2000" dirty="0">
                          <a:latin typeface="Arial" panose="020B0604020202020204" pitchFamily="34" charset="0"/>
                          <a:cs typeface="Arial" panose="020B0604020202020204" pitchFamily="34" charset="0"/>
                        </a:rPr>
                        <a:t>20%</a:t>
                      </a:r>
                    </a:p>
                  </a:txBody>
                  <a:tcPr anchor="ctr">
                    <a:lnL>
                      <a:noFill/>
                    </a:lnL>
                    <a:lnT w="28575" cap="flat" cmpd="sng" algn="ctr">
                      <a:solidFill>
                        <a:schemeClr val="tx1"/>
                      </a:solidFill>
                      <a:prstDash val="solid"/>
                      <a:round/>
                      <a:headEnd type="none" w="med" len="med"/>
                      <a:tailEnd type="none" w="med" len="med"/>
                    </a:lnT>
                    <a:solidFill>
                      <a:srgbClr val="005D5F">
                        <a:alpha val="20000"/>
                      </a:srgbClr>
                    </a:solidFill>
                  </a:tcPr>
                </a:tc>
                <a:tc>
                  <a:txBody>
                    <a:bodyPr/>
                    <a:lstStyle/>
                    <a:p>
                      <a:pPr algn="ctr"/>
                      <a:r>
                        <a:rPr lang="en-US" sz="2000" dirty="0">
                          <a:latin typeface="Arial" panose="020B0604020202020204" pitchFamily="34" charset="0"/>
                          <a:cs typeface="Arial" panose="020B0604020202020204" pitchFamily="34" charset="0"/>
                        </a:rPr>
                        <a:t>20%</a:t>
                      </a:r>
                    </a:p>
                  </a:txBody>
                  <a:tcPr anchor="ctr">
                    <a:lnT w="28575" cap="flat" cmpd="sng" algn="ctr">
                      <a:solidFill>
                        <a:schemeClr val="tx1"/>
                      </a:solidFill>
                      <a:prstDash val="solid"/>
                      <a:round/>
                      <a:headEnd type="none" w="med" len="med"/>
                      <a:tailEnd type="none" w="med" len="med"/>
                    </a:lnT>
                    <a:solidFill>
                      <a:srgbClr val="005D5F">
                        <a:alpha val="20000"/>
                      </a:srgbClr>
                    </a:solidFill>
                  </a:tcPr>
                </a:tc>
                <a:tc>
                  <a:txBody>
                    <a:bodyPr/>
                    <a:lstStyle/>
                    <a:p>
                      <a:pPr algn="ctr"/>
                      <a:r>
                        <a:rPr lang="en-US" sz="2000" dirty="0">
                          <a:latin typeface="Arial" panose="020B0604020202020204" pitchFamily="34" charset="0"/>
                          <a:cs typeface="Arial" panose="020B0604020202020204" pitchFamily="34" charset="0"/>
                        </a:rPr>
                        <a:t>25%</a:t>
                      </a:r>
                    </a:p>
                  </a:txBody>
                  <a:tcPr anchor="ctr">
                    <a:lnT w="28575" cap="flat" cmpd="sng" algn="ctr">
                      <a:solidFill>
                        <a:schemeClr val="tx1"/>
                      </a:solidFill>
                      <a:prstDash val="solid"/>
                      <a:round/>
                      <a:headEnd type="none" w="med" len="med"/>
                      <a:tailEnd type="none" w="med" len="med"/>
                    </a:lnT>
                    <a:solidFill>
                      <a:srgbClr val="005D5F">
                        <a:alpha val="20000"/>
                      </a:srgbClr>
                    </a:solidFill>
                  </a:tcPr>
                </a:tc>
                <a:extLst>
                  <a:ext uri="{0D108BD9-81ED-4DB2-BD59-A6C34878D82A}">
                    <a16:rowId xmlns:a16="http://schemas.microsoft.com/office/drawing/2014/main" val="827598947"/>
                  </a:ext>
                </a:extLst>
              </a:tr>
              <a:tr h="582707">
                <a:tc>
                  <a:txBody>
                    <a:bodyPr/>
                    <a:lstStyle/>
                    <a:p>
                      <a:r>
                        <a:rPr lang="en-US" sz="2000" dirty="0">
                          <a:latin typeface="Arial" panose="020B0604020202020204" pitchFamily="34" charset="0"/>
                          <a:cs typeface="Arial" panose="020B0604020202020204" pitchFamily="34" charset="0"/>
                        </a:rPr>
                        <a:t>Essay(s) (Resilience)</a:t>
                      </a:r>
                    </a:p>
                  </a:txBody>
                  <a:tcPr anchor="ctr">
                    <a:lnT>
                      <a:noFill/>
                    </a:lnT>
                  </a:tcPr>
                </a:tc>
                <a:tc>
                  <a:txBody>
                    <a:bodyPr/>
                    <a:lstStyle/>
                    <a:p>
                      <a:pPr algn="ctr"/>
                      <a:r>
                        <a:rPr lang="en-US" sz="2000" dirty="0">
                          <a:latin typeface="Arial" panose="020B0604020202020204" pitchFamily="34" charset="0"/>
                          <a:cs typeface="Arial" panose="020B0604020202020204" pitchFamily="34" charset="0"/>
                        </a:rPr>
                        <a:t>20%</a:t>
                      </a:r>
                    </a:p>
                  </a:txBody>
                  <a:tcPr anchor="ctr"/>
                </a:tc>
                <a:tc>
                  <a:txBody>
                    <a:bodyPr/>
                    <a:lstStyle/>
                    <a:p>
                      <a:pPr algn="ctr"/>
                      <a:r>
                        <a:rPr lang="en-US" sz="2000" dirty="0">
                          <a:latin typeface="Arial" panose="020B0604020202020204" pitchFamily="34" charset="0"/>
                          <a:cs typeface="Arial" panose="020B0604020202020204" pitchFamily="34" charset="0"/>
                        </a:rPr>
                        <a:t>15%</a:t>
                      </a:r>
                    </a:p>
                  </a:txBody>
                  <a:tcPr anchor="ctr"/>
                </a:tc>
                <a:tc>
                  <a:txBody>
                    <a:bodyPr/>
                    <a:lstStyle/>
                    <a:p>
                      <a:pPr algn="ctr"/>
                      <a:r>
                        <a:rPr lang="en-US" sz="2000" dirty="0">
                          <a:latin typeface="Arial" panose="020B0604020202020204" pitchFamily="34" charset="0"/>
                          <a:cs typeface="Arial" panose="020B0604020202020204" pitchFamily="34" charset="0"/>
                        </a:rPr>
                        <a:t>15%</a:t>
                      </a:r>
                    </a:p>
                  </a:txBody>
                  <a:tcPr anchor="ctr"/>
                </a:tc>
                <a:extLst>
                  <a:ext uri="{0D108BD9-81ED-4DB2-BD59-A6C34878D82A}">
                    <a16:rowId xmlns:a16="http://schemas.microsoft.com/office/drawing/2014/main" val="3918329185"/>
                  </a:ext>
                </a:extLst>
              </a:tr>
              <a:tr h="582707">
                <a:tc>
                  <a:txBody>
                    <a:bodyPr/>
                    <a:lstStyle/>
                    <a:p>
                      <a:r>
                        <a:rPr lang="en-US" sz="2000" dirty="0">
                          <a:latin typeface="Arial" panose="020B0604020202020204" pitchFamily="34" charset="0"/>
                          <a:cs typeface="Arial" panose="020B0604020202020204" pitchFamily="34" charset="0"/>
                        </a:rPr>
                        <a:t>Intended Program</a:t>
                      </a:r>
                    </a:p>
                  </a:txBody>
                  <a:tcPr anchor="ctr">
                    <a:solidFill>
                      <a:srgbClr val="005D5F">
                        <a:alpha val="20000"/>
                      </a:srgbClr>
                    </a:solidFill>
                  </a:tcPr>
                </a:tc>
                <a:tc>
                  <a:txBody>
                    <a:bodyPr/>
                    <a:lstStyle/>
                    <a:p>
                      <a:pPr algn="ctr"/>
                      <a:r>
                        <a:rPr lang="en-US" sz="2000" dirty="0">
                          <a:latin typeface="Arial" panose="020B0604020202020204" pitchFamily="34" charset="0"/>
                          <a:cs typeface="Arial" panose="020B0604020202020204" pitchFamily="34" charset="0"/>
                        </a:rPr>
                        <a:t>20%</a:t>
                      </a:r>
                    </a:p>
                  </a:txBody>
                  <a:tcPr anchor="ctr">
                    <a:solidFill>
                      <a:srgbClr val="005D5F">
                        <a:alpha val="20000"/>
                      </a:srgbClr>
                    </a:solidFill>
                  </a:tcPr>
                </a:tc>
                <a:tc>
                  <a:txBody>
                    <a:bodyPr/>
                    <a:lstStyle/>
                    <a:p>
                      <a:pPr algn="ctr"/>
                      <a:r>
                        <a:rPr lang="en-US" sz="2000" dirty="0">
                          <a:latin typeface="Arial" panose="020B0604020202020204" pitchFamily="34" charset="0"/>
                          <a:cs typeface="Arial" panose="020B0604020202020204" pitchFamily="34" charset="0"/>
                        </a:rPr>
                        <a:t>20%</a:t>
                      </a:r>
                    </a:p>
                  </a:txBody>
                  <a:tcPr anchor="ctr">
                    <a:solidFill>
                      <a:srgbClr val="005D5F">
                        <a:alpha val="20000"/>
                      </a:srgbClr>
                    </a:solidFill>
                  </a:tcPr>
                </a:tc>
                <a:tc>
                  <a:txBody>
                    <a:bodyPr/>
                    <a:lstStyle/>
                    <a:p>
                      <a:pPr algn="ctr"/>
                      <a:r>
                        <a:rPr lang="en-US" sz="2000" dirty="0">
                          <a:latin typeface="Arial" panose="020B0604020202020204" pitchFamily="34" charset="0"/>
                          <a:cs typeface="Arial" panose="020B0604020202020204" pitchFamily="34" charset="0"/>
                        </a:rPr>
                        <a:t>15%</a:t>
                      </a:r>
                    </a:p>
                  </a:txBody>
                  <a:tcPr anchor="ctr">
                    <a:solidFill>
                      <a:srgbClr val="005D5F">
                        <a:alpha val="20000"/>
                      </a:srgbClr>
                    </a:solidFill>
                  </a:tcPr>
                </a:tc>
                <a:extLst>
                  <a:ext uri="{0D108BD9-81ED-4DB2-BD59-A6C34878D82A}">
                    <a16:rowId xmlns:a16="http://schemas.microsoft.com/office/drawing/2014/main" val="3087754154"/>
                  </a:ext>
                </a:extLst>
              </a:tr>
              <a:tr h="582707">
                <a:tc>
                  <a:txBody>
                    <a:bodyPr/>
                    <a:lstStyle/>
                    <a:p>
                      <a:r>
                        <a:rPr lang="en-US" sz="2000" dirty="0">
                          <a:latin typeface="Arial" panose="020B0604020202020204" pitchFamily="34" charset="0"/>
                          <a:cs typeface="Arial" panose="020B0604020202020204" pitchFamily="34" charset="0"/>
                        </a:rPr>
                        <a:t>Family Income</a:t>
                      </a:r>
                    </a:p>
                  </a:txBody>
                  <a:tcPr anchor="ctr"/>
                </a:tc>
                <a:tc>
                  <a:txBody>
                    <a:bodyPr/>
                    <a:lstStyle/>
                    <a:p>
                      <a:pPr algn="ctr"/>
                      <a:r>
                        <a:rPr lang="en-US" sz="2000" dirty="0">
                          <a:latin typeface="Arial" panose="020B0604020202020204" pitchFamily="34" charset="0"/>
                          <a:cs typeface="Arial" panose="020B0604020202020204" pitchFamily="34" charset="0"/>
                        </a:rPr>
                        <a:t>20%</a:t>
                      </a:r>
                    </a:p>
                  </a:txBody>
                  <a:tcPr anchor="ctr"/>
                </a:tc>
                <a:tc>
                  <a:txBody>
                    <a:bodyPr/>
                    <a:lstStyle/>
                    <a:p>
                      <a:pPr algn="ctr"/>
                      <a:r>
                        <a:rPr lang="en-US" sz="2000" dirty="0">
                          <a:latin typeface="Arial" panose="020B0604020202020204" pitchFamily="34" charset="0"/>
                          <a:cs typeface="Arial" panose="020B0604020202020204" pitchFamily="34" charset="0"/>
                        </a:rPr>
                        <a:t>20%</a:t>
                      </a:r>
                    </a:p>
                  </a:txBody>
                  <a:tcPr anchor="ctr"/>
                </a:tc>
                <a:tc>
                  <a:txBody>
                    <a:bodyPr/>
                    <a:lstStyle/>
                    <a:p>
                      <a:pPr algn="ctr"/>
                      <a:r>
                        <a:rPr lang="en-US" sz="2000" dirty="0">
                          <a:latin typeface="Arial" panose="020B0604020202020204" pitchFamily="34" charset="0"/>
                          <a:cs typeface="Arial" panose="020B0604020202020204" pitchFamily="34" charset="0"/>
                        </a:rPr>
                        <a:t>20%</a:t>
                      </a:r>
                    </a:p>
                  </a:txBody>
                  <a:tcPr anchor="ctr"/>
                </a:tc>
                <a:extLst>
                  <a:ext uri="{0D108BD9-81ED-4DB2-BD59-A6C34878D82A}">
                    <a16:rowId xmlns:a16="http://schemas.microsoft.com/office/drawing/2014/main" val="960404699"/>
                  </a:ext>
                </a:extLst>
              </a:tr>
              <a:tr h="582707">
                <a:tc>
                  <a:txBody>
                    <a:bodyPr/>
                    <a:lstStyle/>
                    <a:p>
                      <a:r>
                        <a:rPr lang="en-US" sz="2000" dirty="0">
                          <a:latin typeface="Arial" panose="020B0604020202020204" pitchFamily="34" charset="0"/>
                          <a:cs typeface="Arial" panose="020B0604020202020204" pitchFamily="34" charset="0"/>
                        </a:rPr>
                        <a:t>First Generation</a:t>
                      </a:r>
                    </a:p>
                  </a:txBody>
                  <a:tcPr anchor="ctr">
                    <a:solidFill>
                      <a:srgbClr val="005D5F">
                        <a:alpha val="20000"/>
                      </a:srgbClr>
                    </a:solidFill>
                  </a:tcPr>
                </a:tc>
                <a:tc>
                  <a:txBody>
                    <a:bodyPr/>
                    <a:lstStyle/>
                    <a:p>
                      <a:pPr algn="ctr"/>
                      <a:r>
                        <a:rPr lang="en-US" sz="2000" dirty="0">
                          <a:latin typeface="Arial" panose="020B0604020202020204" pitchFamily="34" charset="0"/>
                          <a:cs typeface="Arial" panose="020B0604020202020204" pitchFamily="34" charset="0"/>
                        </a:rPr>
                        <a:t>12%</a:t>
                      </a:r>
                    </a:p>
                  </a:txBody>
                  <a:tcPr anchor="ctr">
                    <a:solidFill>
                      <a:srgbClr val="005D5F">
                        <a:alpha val="20000"/>
                      </a:srgbClr>
                    </a:solidFill>
                  </a:tcPr>
                </a:tc>
                <a:tc>
                  <a:txBody>
                    <a:bodyPr/>
                    <a:lstStyle/>
                    <a:p>
                      <a:pPr algn="ctr"/>
                      <a:r>
                        <a:rPr lang="en-US" sz="2000" dirty="0">
                          <a:latin typeface="Arial" panose="020B0604020202020204" pitchFamily="34" charset="0"/>
                          <a:cs typeface="Arial" panose="020B0604020202020204" pitchFamily="34" charset="0"/>
                        </a:rPr>
                        <a:t>10%</a:t>
                      </a:r>
                    </a:p>
                  </a:txBody>
                  <a:tcPr anchor="ctr">
                    <a:solidFill>
                      <a:srgbClr val="005D5F">
                        <a:alpha val="20000"/>
                      </a:srgbClr>
                    </a:solidFill>
                  </a:tcPr>
                </a:tc>
                <a:tc>
                  <a:txBody>
                    <a:bodyPr/>
                    <a:lstStyle/>
                    <a:p>
                      <a:pPr algn="ctr"/>
                      <a:r>
                        <a:rPr lang="en-US" sz="2000" dirty="0">
                          <a:latin typeface="Arial" panose="020B0604020202020204" pitchFamily="34" charset="0"/>
                          <a:cs typeface="Arial" panose="020B0604020202020204" pitchFamily="34" charset="0"/>
                        </a:rPr>
                        <a:t>10%</a:t>
                      </a:r>
                    </a:p>
                  </a:txBody>
                  <a:tcPr anchor="ctr">
                    <a:solidFill>
                      <a:srgbClr val="005D5F">
                        <a:alpha val="20000"/>
                      </a:srgbClr>
                    </a:solidFill>
                  </a:tcPr>
                </a:tc>
                <a:extLst>
                  <a:ext uri="{0D108BD9-81ED-4DB2-BD59-A6C34878D82A}">
                    <a16:rowId xmlns:a16="http://schemas.microsoft.com/office/drawing/2014/main" val="1971082467"/>
                  </a:ext>
                </a:extLst>
              </a:tr>
              <a:tr h="582707">
                <a:tc>
                  <a:txBody>
                    <a:bodyPr/>
                    <a:lstStyle/>
                    <a:p>
                      <a:r>
                        <a:rPr lang="en-US" sz="2000" dirty="0">
                          <a:latin typeface="Arial" panose="020B0604020202020204" pitchFamily="34" charset="0"/>
                          <a:cs typeface="Arial" panose="020B0604020202020204" pitchFamily="34" charset="0"/>
                        </a:rPr>
                        <a:t>Community Opportunity</a:t>
                      </a:r>
                    </a:p>
                  </a:txBody>
                  <a:tcPr anchor="ctr"/>
                </a:tc>
                <a:tc>
                  <a:txBody>
                    <a:bodyPr/>
                    <a:lstStyle/>
                    <a:p>
                      <a:pPr algn="ctr"/>
                      <a:r>
                        <a:rPr lang="en-US" sz="2000" dirty="0">
                          <a:latin typeface="Arial" panose="020B0604020202020204" pitchFamily="34" charset="0"/>
                          <a:cs typeface="Arial" panose="020B0604020202020204" pitchFamily="34" charset="0"/>
                        </a:rPr>
                        <a:t>8%</a:t>
                      </a:r>
                    </a:p>
                  </a:txBody>
                  <a:tcPr anchor="ctr"/>
                </a:tc>
                <a:tc>
                  <a:txBody>
                    <a:bodyPr/>
                    <a:lstStyle/>
                    <a:p>
                      <a:pPr algn="ctr"/>
                      <a:r>
                        <a:rPr lang="en-US" sz="2000" dirty="0">
                          <a:latin typeface="Arial" panose="020B0604020202020204" pitchFamily="34" charset="0"/>
                          <a:cs typeface="Arial" panose="020B0604020202020204" pitchFamily="34" charset="0"/>
                        </a:rPr>
                        <a:t>15%</a:t>
                      </a:r>
                    </a:p>
                  </a:txBody>
                  <a:tcPr anchor="ctr"/>
                </a:tc>
                <a:tc>
                  <a:txBody>
                    <a:bodyPr/>
                    <a:lstStyle/>
                    <a:p>
                      <a:pPr algn="ctr"/>
                      <a:r>
                        <a:rPr lang="en-US" sz="2000" dirty="0">
                          <a:latin typeface="Arial" panose="020B0604020202020204" pitchFamily="34" charset="0"/>
                          <a:cs typeface="Arial" panose="020B0604020202020204" pitchFamily="34" charset="0"/>
                        </a:rPr>
                        <a:t>15%</a:t>
                      </a:r>
                    </a:p>
                  </a:txBody>
                  <a:tcPr anchor="ctr"/>
                </a:tc>
                <a:extLst>
                  <a:ext uri="{0D108BD9-81ED-4DB2-BD59-A6C34878D82A}">
                    <a16:rowId xmlns:a16="http://schemas.microsoft.com/office/drawing/2014/main" val="3778437388"/>
                  </a:ext>
                </a:extLst>
              </a:tr>
            </a:tbl>
          </a:graphicData>
        </a:graphic>
      </p:graphicFrame>
      <p:sp>
        <p:nvSpPr>
          <p:cNvPr id="5" name="Content Placeholder 2">
            <a:extLst>
              <a:ext uri="{FF2B5EF4-FFF2-40B4-BE49-F238E27FC236}">
                <a16:creationId xmlns:a16="http://schemas.microsoft.com/office/drawing/2014/main" id="{E633C779-4C06-4015-913D-CDF2BF987D72}"/>
              </a:ext>
            </a:extLst>
          </p:cNvPr>
          <p:cNvSpPr txBox="1">
            <a:spLocks/>
          </p:cNvSpPr>
          <p:nvPr/>
        </p:nvSpPr>
        <p:spPr>
          <a:xfrm>
            <a:off x="1592632" y="6097125"/>
            <a:ext cx="9559636" cy="4016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5D5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5D5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5D5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5D5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5D5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5D5F"/>
                </a:solidFill>
                <a:effectLst/>
                <a:uLnTx/>
                <a:uFillTx/>
                <a:latin typeface="Arial" panose="020B0604020202020204" pitchFamily="34" charset="0"/>
                <a:ea typeface="+mn-ea"/>
                <a:cs typeface="Arial" panose="020B0604020202020204" pitchFamily="34" charset="0"/>
              </a:rPr>
              <a:t>Additional Recommendation: Select a minimum of 2 applicants per CTC for Fall 2019</a:t>
            </a:r>
          </a:p>
        </p:txBody>
      </p:sp>
    </p:spTree>
    <p:extLst>
      <p:ext uri="{BB962C8B-B14F-4D97-AF65-F5344CB8AC3E}">
        <p14:creationId xmlns:p14="http://schemas.microsoft.com/office/powerpoint/2010/main" val="15831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59F41A-6183-4707-994C-C9185C343828}"/>
              </a:ext>
            </a:extLst>
          </p:cNvPr>
          <p:cNvSpPr txBox="1"/>
          <p:nvPr/>
        </p:nvSpPr>
        <p:spPr>
          <a:xfrm>
            <a:off x="432140" y="2925417"/>
            <a:ext cx="10341878" cy="2369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Arial" panose="020B0604020202020204" pitchFamily="34" charset="0"/>
                <a:cs typeface="Arial" panose="020B0604020202020204" pitchFamily="34" charset="0"/>
              </a:rPr>
              <a:t>LEADERSHIP TRANSITION</a:t>
            </a:r>
            <a:endPar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Update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Acting Executive Director Policy</a:t>
            </a:r>
          </a:p>
        </p:txBody>
      </p:sp>
    </p:spTree>
    <p:extLst>
      <p:ext uri="{BB962C8B-B14F-4D97-AF65-F5344CB8AC3E}">
        <p14:creationId xmlns:p14="http://schemas.microsoft.com/office/powerpoint/2010/main" val="3847527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59F41A-6183-4707-994C-C9185C343828}"/>
              </a:ext>
            </a:extLst>
          </p:cNvPr>
          <p:cNvSpPr txBox="1"/>
          <p:nvPr/>
        </p:nvSpPr>
        <p:spPr>
          <a:xfrm>
            <a:off x="432140" y="3190461"/>
            <a:ext cx="9056417"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FINANCE &amp; PROGRAM ADMINISTRATOR UPDATE</a:t>
            </a:r>
          </a:p>
        </p:txBody>
      </p:sp>
    </p:spTree>
    <p:extLst>
      <p:ext uri="{BB962C8B-B14F-4D97-AF65-F5344CB8AC3E}">
        <p14:creationId xmlns:p14="http://schemas.microsoft.com/office/powerpoint/2010/main" val="3750686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403" y="194437"/>
            <a:ext cx="11652182" cy="1146683"/>
          </a:xfrm>
          <a:solidFill>
            <a:srgbClr val="005D5B"/>
          </a:solidFill>
        </p:spPr>
        <p:txBody>
          <a:bodyPr>
            <a:normAutofit/>
          </a:bodyPr>
          <a:lstStyle/>
          <a:p>
            <a:pPr marL="401638"/>
            <a:r>
              <a:rPr lang="en-US" b="1" dirty="0">
                <a:solidFill>
                  <a:schemeClr val="bg1"/>
                </a:solidFill>
                <a:latin typeface="Helvetica" panose="020B0604020202020204" pitchFamily="34" charset="0"/>
                <a:cs typeface="Helvetica" panose="020B0604020202020204" pitchFamily="34" charset="0"/>
              </a:rPr>
              <a:t>WSOS Balance Sheet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14A57F-37B1-4610-95CC-27CC4B8CB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24BA5BDB-3FB8-4C9C-AFFE-E559C970331C}"/>
              </a:ext>
            </a:extLst>
          </p:cNvPr>
          <p:cNvGraphicFramePr>
            <a:graphicFrameLocks noGrp="1"/>
          </p:cNvGraphicFramePr>
          <p:nvPr>
            <p:extLst/>
          </p:nvPr>
        </p:nvGraphicFramePr>
        <p:xfrm>
          <a:off x="972590" y="1341120"/>
          <a:ext cx="9094124" cy="4843543"/>
        </p:xfrm>
        <a:graphic>
          <a:graphicData uri="http://schemas.openxmlformats.org/drawingml/2006/table">
            <a:tbl>
              <a:tblPr/>
              <a:tblGrid>
                <a:gridCol w="220357">
                  <a:extLst>
                    <a:ext uri="{9D8B030D-6E8A-4147-A177-3AD203B41FA5}">
                      <a16:colId xmlns:a16="http://schemas.microsoft.com/office/drawing/2014/main" val="3976277449"/>
                    </a:ext>
                  </a:extLst>
                </a:gridCol>
                <a:gridCol w="2434427">
                  <a:extLst>
                    <a:ext uri="{9D8B030D-6E8A-4147-A177-3AD203B41FA5}">
                      <a16:colId xmlns:a16="http://schemas.microsoft.com/office/drawing/2014/main" val="1210366557"/>
                    </a:ext>
                  </a:extLst>
                </a:gridCol>
                <a:gridCol w="881431">
                  <a:extLst>
                    <a:ext uri="{9D8B030D-6E8A-4147-A177-3AD203B41FA5}">
                      <a16:colId xmlns:a16="http://schemas.microsoft.com/office/drawing/2014/main" val="269204148"/>
                    </a:ext>
                  </a:extLst>
                </a:gridCol>
                <a:gridCol w="825467">
                  <a:extLst>
                    <a:ext uri="{9D8B030D-6E8A-4147-A177-3AD203B41FA5}">
                      <a16:colId xmlns:a16="http://schemas.microsoft.com/office/drawing/2014/main" val="2454538116"/>
                    </a:ext>
                  </a:extLst>
                </a:gridCol>
                <a:gridCol w="912909">
                  <a:extLst>
                    <a:ext uri="{9D8B030D-6E8A-4147-A177-3AD203B41FA5}">
                      <a16:colId xmlns:a16="http://schemas.microsoft.com/office/drawing/2014/main" val="2256855576"/>
                    </a:ext>
                  </a:extLst>
                </a:gridCol>
                <a:gridCol w="293811">
                  <a:extLst>
                    <a:ext uri="{9D8B030D-6E8A-4147-A177-3AD203B41FA5}">
                      <a16:colId xmlns:a16="http://schemas.microsoft.com/office/drawing/2014/main" val="1883290348"/>
                    </a:ext>
                  </a:extLst>
                </a:gridCol>
                <a:gridCol w="419729">
                  <a:extLst>
                    <a:ext uri="{9D8B030D-6E8A-4147-A177-3AD203B41FA5}">
                      <a16:colId xmlns:a16="http://schemas.microsoft.com/office/drawing/2014/main" val="703920991"/>
                    </a:ext>
                  </a:extLst>
                </a:gridCol>
                <a:gridCol w="293811">
                  <a:extLst>
                    <a:ext uri="{9D8B030D-6E8A-4147-A177-3AD203B41FA5}">
                      <a16:colId xmlns:a16="http://schemas.microsoft.com/office/drawing/2014/main" val="810921522"/>
                    </a:ext>
                  </a:extLst>
                </a:gridCol>
                <a:gridCol w="937394">
                  <a:extLst>
                    <a:ext uri="{9D8B030D-6E8A-4147-A177-3AD203B41FA5}">
                      <a16:colId xmlns:a16="http://schemas.microsoft.com/office/drawing/2014/main" val="26299253"/>
                    </a:ext>
                  </a:extLst>
                </a:gridCol>
                <a:gridCol w="937394">
                  <a:extLst>
                    <a:ext uri="{9D8B030D-6E8A-4147-A177-3AD203B41FA5}">
                      <a16:colId xmlns:a16="http://schemas.microsoft.com/office/drawing/2014/main" val="1429351594"/>
                    </a:ext>
                  </a:extLst>
                </a:gridCol>
                <a:gridCol w="937394">
                  <a:extLst>
                    <a:ext uri="{9D8B030D-6E8A-4147-A177-3AD203B41FA5}">
                      <a16:colId xmlns:a16="http://schemas.microsoft.com/office/drawing/2014/main" val="4126856153"/>
                    </a:ext>
                  </a:extLst>
                </a:gridCol>
              </a:tblGrid>
              <a:tr h="153788">
                <a:tc gridSpan="2">
                  <a:txBody>
                    <a:bodyPr/>
                    <a:lstStyle/>
                    <a:p>
                      <a:pPr algn="l" fontAlgn="ctr"/>
                      <a:r>
                        <a:rPr lang="en-US" sz="900" b="1" i="0" u="none" strike="noStrike">
                          <a:solidFill>
                            <a:srgbClr val="000000"/>
                          </a:solidFill>
                          <a:effectLst/>
                          <a:latin typeface="Tahoma" panose="020B0604030504040204" pitchFamily="34" charset="0"/>
                        </a:rPr>
                        <a:t>Comparative Balance Sheets</a:t>
                      </a:r>
                    </a:p>
                  </a:txBody>
                  <a:tcPr marL="0" marR="0" marT="0" marB="0" anchor="ctr">
                    <a:lnL>
                      <a:noFill/>
                    </a:lnL>
                    <a:lnR>
                      <a:noFill/>
                    </a:lnR>
                    <a:lnT>
                      <a:noFill/>
                    </a:lnT>
                    <a:lnB>
                      <a:noFill/>
                    </a:lnB>
                  </a:tcPr>
                </a:tc>
                <a:tc hMerge="1">
                  <a:txBody>
                    <a:bodyPr/>
                    <a:lstStyle/>
                    <a:p>
                      <a:endParaRPr lang="en-US"/>
                    </a:p>
                  </a:txBody>
                  <a:tcPr/>
                </a:tc>
                <a:tc>
                  <a:txBody>
                    <a:bodyPr/>
                    <a:lstStyle/>
                    <a:p>
                      <a:pPr algn="l" fontAlgn="b"/>
                      <a:endParaRPr lang="en-US" sz="7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7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7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7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7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7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7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7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7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649676997"/>
                  </a:ext>
                </a:extLst>
              </a:tr>
              <a:tr h="153788">
                <a:tc gridSpan="2">
                  <a:txBody>
                    <a:bodyPr/>
                    <a:lstStyle/>
                    <a:p>
                      <a:pPr algn="l" fontAlgn="ctr"/>
                      <a:r>
                        <a:rPr lang="en-US" sz="900" b="1" i="0" u="none" strike="noStrike">
                          <a:solidFill>
                            <a:srgbClr val="000000"/>
                          </a:solidFill>
                          <a:effectLst/>
                          <a:latin typeface="Arial" panose="020B0604020202020204" pitchFamily="34" charset="0"/>
                        </a:rPr>
                        <a:t>April 30, 2019</a:t>
                      </a:r>
                    </a:p>
                  </a:txBody>
                  <a:tcPr marL="0" marR="0" marT="0" marB="0" anchor="ctr">
                    <a:lnL>
                      <a:noFill/>
                    </a:lnL>
                    <a:lnR>
                      <a:noFill/>
                    </a:lnR>
                    <a:lnT>
                      <a:noFill/>
                    </a:lnT>
                    <a:lnB>
                      <a:noFill/>
                    </a:lnB>
                  </a:tcPr>
                </a:tc>
                <a:tc hMerge="1">
                  <a:txBody>
                    <a:bodyPr/>
                    <a:lstStyle/>
                    <a:p>
                      <a:endParaRPr lang="en-US"/>
                    </a:p>
                  </a:txBody>
                  <a:tcPr/>
                </a:tc>
                <a:tc>
                  <a:txBody>
                    <a:bodyPr/>
                    <a:lstStyle/>
                    <a:p>
                      <a:pPr algn="l" fontAlgn="b"/>
                      <a:endParaRPr lang="en-US" sz="7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7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7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7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7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7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7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7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7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645501576"/>
                  </a:ext>
                </a:extLst>
              </a:tr>
              <a:tr h="153788">
                <a:tc>
                  <a:txBody>
                    <a:bodyPr/>
                    <a:lstStyle/>
                    <a:p>
                      <a:pPr algn="l"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1517738372"/>
                  </a:ext>
                </a:extLst>
              </a:tr>
              <a:tr h="180928">
                <a:tc>
                  <a:txBody>
                    <a:bodyPr/>
                    <a:lstStyle/>
                    <a:p>
                      <a:pPr algn="l"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gridSpan="3">
                  <a:txBody>
                    <a:bodyPr/>
                    <a:lstStyle/>
                    <a:p>
                      <a:pPr algn="ctr" fontAlgn="ctr"/>
                      <a:r>
                        <a:rPr lang="en-US" sz="900" b="1" i="0" u="none" strike="noStrike">
                          <a:solidFill>
                            <a:srgbClr val="000000"/>
                          </a:solidFill>
                          <a:effectLst/>
                          <a:latin typeface="Arial" panose="020B0604020202020204" pitchFamily="34" charset="0"/>
                        </a:rPr>
                        <a:t> Comparison to Last Reported Period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l" fontAlgn="ctr"/>
                      <a:r>
                        <a:rPr lang="en-US" sz="900" b="1" i="0" u="none" strike="noStrike">
                          <a:solidFill>
                            <a:srgbClr val="000000"/>
                          </a:solidFill>
                          <a:effectLst/>
                          <a:latin typeface="Arial" panose="020B060402020202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solidFill>
                            <a:srgbClr val="000000"/>
                          </a:solidFill>
                          <a:effectLst/>
                          <a:latin typeface="Arial" panose="020B060402020202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solidFill>
                            <a:srgbClr val="000000"/>
                          </a:solidFill>
                          <a:effectLst/>
                          <a:latin typeface="Arial" panose="020B060402020202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gridSpan="3">
                  <a:txBody>
                    <a:bodyPr/>
                    <a:lstStyle/>
                    <a:p>
                      <a:pPr algn="ctr" fontAlgn="ctr"/>
                      <a:r>
                        <a:rPr lang="en-US" sz="900" b="1" i="0" u="none" strike="noStrike">
                          <a:solidFill>
                            <a:srgbClr val="000000"/>
                          </a:solidFill>
                          <a:effectLst/>
                          <a:latin typeface="Arial" panose="020B0604020202020204" pitchFamily="34" charset="0"/>
                        </a:rPr>
                        <a:t> Comparison to Same Period LFY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02239880"/>
                  </a:ext>
                </a:extLst>
              </a:tr>
              <a:tr h="153788">
                <a:tc>
                  <a:txBody>
                    <a:bodyPr/>
                    <a:lstStyle/>
                    <a:p>
                      <a:pPr algn="l"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Tahoma" panose="020B060403050404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900" b="0" i="0" u="none" strike="noStrike">
                        <a:solidFill>
                          <a:srgbClr val="000000"/>
                        </a:solidFill>
                        <a:effectLst/>
                        <a:latin typeface="Tahoma" panose="020B060403050404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900" b="0" i="0" u="none" strike="noStrike">
                        <a:solidFill>
                          <a:srgbClr val="000000"/>
                        </a:solidFill>
                        <a:effectLst/>
                        <a:latin typeface="Tahoma" panose="020B060403050404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900" b="0" i="0" u="none" strike="noStrike">
                        <a:solidFill>
                          <a:srgbClr val="000000"/>
                        </a:solidFill>
                        <a:effectLst/>
                        <a:latin typeface="Tahoma" panose="020B060403050404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900" b="0" i="0" u="none" strike="noStrike">
                        <a:solidFill>
                          <a:srgbClr val="000000"/>
                        </a:solidFill>
                        <a:effectLst/>
                        <a:latin typeface="Tahoma" panose="020B060403050404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900" b="0" i="0" u="none" strike="noStrike">
                        <a:solidFill>
                          <a:srgbClr val="000000"/>
                        </a:solidFill>
                        <a:effectLst/>
                        <a:latin typeface="Tahoma" panose="020B060403050404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900" b="0" i="0" u="none" strike="noStrike">
                        <a:solidFill>
                          <a:srgbClr val="000000"/>
                        </a:solidFill>
                        <a:effectLst/>
                        <a:latin typeface="Tahoma" panose="020B060403050404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900" b="0" i="0" u="none" strike="noStrike">
                        <a:solidFill>
                          <a:srgbClr val="000000"/>
                        </a:solidFill>
                        <a:effectLst/>
                        <a:latin typeface="Tahoma" panose="020B060403050404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900" b="0" i="0" u="none" strike="noStrike">
                        <a:solidFill>
                          <a:srgbClr val="000000"/>
                        </a:solidFill>
                        <a:effectLst/>
                        <a:latin typeface="Tahoma" panose="020B060403050404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562399729"/>
                  </a:ext>
                </a:extLst>
              </a:tr>
              <a:tr h="316624">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r>
                        <a:rPr lang="en-US" sz="900" b="1" i="0" u="none" strike="noStrike">
                          <a:solidFill>
                            <a:srgbClr val="FFFFFF"/>
                          </a:solidFill>
                          <a:effectLst/>
                          <a:latin typeface="Arial" panose="020B0604020202020204" pitchFamily="34" charset="0"/>
                        </a:rPr>
                        <a:t>12/31/18</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sz="700" b="0" i="0" u="none" strike="noStrike">
                          <a:solidFill>
                            <a:srgbClr val="FFFFFF"/>
                          </a:solidFill>
                          <a:effectLst/>
                          <a:latin typeface="Arial" panose="020B0604020202020204" pitchFamily="34" charset="0"/>
                        </a:rPr>
                        <a:t>% Change</a:t>
                      </a:r>
                    </a:p>
                  </a:txBody>
                  <a:tcPr marL="0" marR="0" marT="0" marB="0" anchor="ctr">
                    <a:lnL>
                      <a:noFill/>
                    </a:lnL>
                    <a:lnR>
                      <a:noFill/>
                    </a:lnR>
                    <a:lnT>
                      <a:noFill/>
                    </a:lnT>
                    <a:lnB>
                      <a:noFill/>
                    </a:lnB>
                    <a:solidFill>
                      <a:srgbClr val="002060"/>
                    </a:solidFill>
                  </a:tcPr>
                </a:tc>
                <a:tc>
                  <a:txBody>
                    <a:bodyPr/>
                    <a:lstStyle/>
                    <a:p>
                      <a:pPr algn="ctr" fontAlgn="ctr"/>
                      <a:r>
                        <a:rPr lang="en-US" sz="900" b="1" i="0" u="none" strike="noStrike">
                          <a:solidFill>
                            <a:srgbClr val="FFFFFF"/>
                          </a:solidFill>
                          <a:effectLst/>
                          <a:latin typeface="Arial" panose="020B0604020202020204" pitchFamily="34" charset="0"/>
                        </a:rPr>
                        <a:t>4/30/19</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002060"/>
                    </a:solidFill>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r>
                        <a:rPr lang="en-US" sz="900" b="1" i="0" u="none" strike="noStrike">
                          <a:solidFill>
                            <a:srgbClr val="FFFFFF"/>
                          </a:solidFill>
                          <a:effectLst/>
                          <a:latin typeface="Arial" panose="020B0604020202020204" pitchFamily="34" charset="0"/>
                        </a:rPr>
                        <a:t>Notes</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002060"/>
                    </a:solidFill>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r>
                        <a:rPr lang="en-US" sz="900" b="1" i="0" u="none" strike="noStrike">
                          <a:solidFill>
                            <a:srgbClr val="FFFFFF"/>
                          </a:solidFill>
                          <a:effectLst/>
                          <a:latin typeface="Arial" panose="020B0604020202020204" pitchFamily="34" charset="0"/>
                        </a:rPr>
                        <a:t>4/30/18</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sz="700" b="0" i="0" u="none" strike="noStrike">
                          <a:solidFill>
                            <a:srgbClr val="FFFFFF"/>
                          </a:solidFill>
                          <a:effectLst/>
                          <a:latin typeface="Arial" panose="020B0604020202020204" pitchFamily="34" charset="0"/>
                        </a:rPr>
                        <a:t>% Change</a:t>
                      </a:r>
                    </a:p>
                  </a:txBody>
                  <a:tcPr marL="0" marR="0" marT="0" marB="0" anchor="ctr">
                    <a:lnL>
                      <a:noFill/>
                    </a:lnL>
                    <a:lnR>
                      <a:noFill/>
                    </a:lnR>
                    <a:lnT>
                      <a:noFill/>
                    </a:lnT>
                    <a:lnB>
                      <a:noFill/>
                    </a:lnB>
                    <a:solidFill>
                      <a:srgbClr val="002060"/>
                    </a:solidFill>
                  </a:tcPr>
                </a:tc>
                <a:tc>
                  <a:txBody>
                    <a:bodyPr/>
                    <a:lstStyle/>
                    <a:p>
                      <a:pPr algn="ctr" fontAlgn="ctr"/>
                      <a:r>
                        <a:rPr lang="en-US" sz="900" b="1" i="0" u="none" strike="noStrike">
                          <a:solidFill>
                            <a:srgbClr val="FFFFFF"/>
                          </a:solidFill>
                          <a:effectLst/>
                          <a:latin typeface="Arial" panose="020B0604020202020204" pitchFamily="34" charset="0"/>
                        </a:rPr>
                        <a:t>4/30/19</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3506606889"/>
                  </a:ext>
                </a:extLst>
              </a:tr>
              <a:tr h="153788">
                <a:tc>
                  <a:txBody>
                    <a:bodyPr/>
                    <a:lstStyle/>
                    <a:p>
                      <a:pPr algn="l" fontAlgn="ctr"/>
                      <a:endParaRPr lang="en-US" sz="900" b="1"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r>
                        <a:rPr lang="en-US" sz="9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D9D9D9"/>
                    </a:solidFill>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r>
                        <a:rPr lang="en-US" sz="9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D9D9D9"/>
                    </a:solidFill>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405627494"/>
                  </a:ext>
                </a:extLst>
              </a:tr>
              <a:tr h="153788">
                <a:tc>
                  <a:txBody>
                    <a:bodyPr/>
                    <a:lstStyle/>
                    <a:p>
                      <a:pPr algn="l" fontAlgn="ctr"/>
                      <a:endParaRPr lang="en-US" sz="900" b="0"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900" b="1" i="0" u="sng" strike="noStrike">
                          <a:solidFill>
                            <a:srgbClr val="000000"/>
                          </a:solidFill>
                          <a:effectLst/>
                          <a:latin typeface="Arial" panose="020B0604020202020204" pitchFamily="34" charset="0"/>
                        </a:rPr>
                        <a:t>Assets</a:t>
                      </a: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1" i="0" u="sng" strike="noStrike" dirty="0">
                        <a:solidFill>
                          <a:srgbClr val="000000"/>
                        </a:solidFill>
                        <a:effectLst/>
                        <a:latin typeface="Arial" panose="020B0604020202020204" pitchFamily="34" charset="0"/>
                      </a:endParaRPr>
                    </a:p>
                  </a:txBody>
                  <a:tcPr marL="0" marR="0" marT="0" marB="0" anchor="ctr">
                    <a:lnL>
                      <a:noFill/>
                    </a:lnL>
                    <a:lnR>
                      <a:noFill/>
                    </a:lnR>
                    <a:lnT>
                      <a:noFill/>
                    </a:lnT>
                    <a:lnB>
                      <a:noFill/>
                    </a:lnB>
                    <a:solidFill>
                      <a:srgbClr val="D9D9D9"/>
                    </a:solidFill>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1"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1"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1" i="0" u="sng" strike="noStrike" dirty="0">
                        <a:solidFill>
                          <a:srgbClr val="000000"/>
                        </a:solidFill>
                        <a:effectLst/>
                        <a:latin typeface="Arial" panose="020B0604020202020204" pitchFamily="34" charset="0"/>
                      </a:endParaRPr>
                    </a:p>
                  </a:txBody>
                  <a:tcPr marL="0" marR="0" marT="0" marB="0" anchor="ctr">
                    <a:lnL>
                      <a:noFill/>
                    </a:lnL>
                    <a:lnR>
                      <a:noFill/>
                    </a:lnR>
                    <a:lnT>
                      <a:noFill/>
                    </a:lnT>
                    <a:lnB>
                      <a:noFill/>
                    </a:lnB>
                    <a:solidFill>
                      <a:srgbClr val="D9D9D9"/>
                    </a:solidFill>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2479765811"/>
                  </a:ext>
                </a:extLst>
              </a:tr>
              <a:tr h="153788">
                <a:tc>
                  <a:txBody>
                    <a:bodyPr/>
                    <a:lstStyle/>
                    <a:p>
                      <a:pPr algn="l" fontAlgn="ctr"/>
                      <a:endParaRPr lang="en-US" sz="900" b="0"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900" b="0" i="0" u="none" strike="noStrike">
                          <a:solidFill>
                            <a:srgbClr val="000000"/>
                          </a:solidFill>
                          <a:effectLst/>
                          <a:latin typeface="Arial" panose="020B0604020202020204" pitchFamily="34" charset="0"/>
                        </a:rPr>
                        <a:t>   Cash</a:t>
                      </a:r>
                    </a:p>
                  </a:txBody>
                  <a:tcPr marL="0" marR="0" marT="0" marB="0" anchor="ctr">
                    <a:lnL>
                      <a:noFill/>
                    </a:lnL>
                    <a:lnR>
                      <a:noFill/>
                    </a:lnR>
                    <a:lnT>
                      <a:noFill/>
                    </a:lnT>
                    <a:lnB>
                      <a:noFill/>
                    </a:lnB>
                  </a:tcPr>
                </a:tc>
                <a:tc>
                  <a:txBody>
                    <a:bodyPr/>
                    <a:lstStyle/>
                    <a:p>
                      <a:pPr algn="r" fontAlgn="ctr"/>
                      <a:r>
                        <a:rPr lang="en-US" sz="900" b="0" i="0" u="none" strike="noStrike">
                          <a:solidFill>
                            <a:srgbClr val="000000"/>
                          </a:solidFill>
                          <a:effectLst/>
                          <a:latin typeface="Arial" panose="020B0604020202020204" pitchFamily="34" charset="0"/>
                        </a:rPr>
                        <a:t>    1,856,309 </a:t>
                      </a:r>
                    </a:p>
                  </a:txBody>
                  <a:tcPr marL="0" marR="0" marT="0" marB="0" anchor="ctr">
                    <a:lnL>
                      <a:noFill/>
                    </a:lnL>
                    <a:lnR>
                      <a:noFill/>
                    </a:lnR>
                    <a:lnT>
                      <a:noFill/>
                    </a:lnT>
                    <a:lnB>
                      <a:noFill/>
                    </a:lnB>
                  </a:tcPr>
                </a:tc>
                <a:tc>
                  <a:txBody>
                    <a:bodyPr/>
                    <a:lstStyle/>
                    <a:p>
                      <a:pPr algn="ctr" fontAlgn="ctr"/>
                      <a:r>
                        <a:rPr lang="en-US" sz="900" b="0" i="0" u="none" strike="noStrike">
                          <a:solidFill>
                            <a:srgbClr val="000000"/>
                          </a:solidFill>
                          <a:effectLst/>
                          <a:latin typeface="Arial" panose="020B0604020202020204" pitchFamily="34" charset="0"/>
                        </a:rPr>
                        <a:t>79%</a:t>
                      </a:r>
                    </a:p>
                  </a:txBody>
                  <a:tcPr marL="0" marR="0" marT="0" marB="0" anchor="ctr">
                    <a:lnL>
                      <a:noFill/>
                    </a:lnL>
                    <a:lnR>
                      <a:noFill/>
                    </a:lnR>
                    <a:lnT>
                      <a:noFill/>
                    </a:lnT>
                    <a:lnB>
                      <a:noFill/>
                    </a:lnB>
                    <a:solidFill>
                      <a:srgbClr val="D9D9D9"/>
                    </a:solidFill>
                  </a:tcPr>
                </a:tc>
                <a:tc>
                  <a:txBody>
                    <a:bodyPr/>
                    <a:lstStyle/>
                    <a:p>
                      <a:pPr algn="r" fontAlgn="ctr"/>
                      <a:r>
                        <a:rPr lang="en-US" sz="900" b="0" i="0" u="none" strike="noStrike">
                          <a:solidFill>
                            <a:srgbClr val="000000"/>
                          </a:solidFill>
                          <a:effectLst/>
                          <a:latin typeface="Arial" panose="020B0604020202020204" pitchFamily="34" charset="0"/>
                        </a:rPr>
                        <a:t>     3,331,747 </a:t>
                      </a: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r>
                        <a:rPr lang="en-US" sz="900" b="1" i="0" u="none" strike="noStrike" dirty="0">
                          <a:solidFill>
                            <a:srgbClr val="000000"/>
                          </a:solidFill>
                          <a:effectLst/>
                          <a:latin typeface="Arial" panose="020B0604020202020204" pitchFamily="34" charset="0"/>
                        </a:rPr>
                        <a:t>1 </a:t>
                      </a: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900" b="0" i="0" u="none" strike="noStrike">
                          <a:solidFill>
                            <a:srgbClr val="000000"/>
                          </a:solidFill>
                          <a:effectLst/>
                          <a:latin typeface="Arial" panose="020B0604020202020204" pitchFamily="34" charset="0"/>
                        </a:rPr>
                        <a:t>    16,906,938 </a:t>
                      </a:r>
                    </a:p>
                  </a:txBody>
                  <a:tcPr marL="0" marR="0" marT="0" marB="0" anchor="ctr">
                    <a:lnL>
                      <a:noFill/>
                    </a:lnL>
                    <a:lnR>
                      <a:noFill/>
                    </a:lnR>
                    <a:lnT>
                      <a:noFill/>
                    </a:lnT>
                    <a:lnB>
                      <a:noFill/>
                    </a:lnB>
                  </a:tcPr>
                </a:tc>
                <a:tc>
                  <a:txBody>
                    <a:bodyPr/>
                    <a:lstStyle/>
                    <a:p>
                      <a:pPr algn="ctr" fontAlgn="ctr"/>
                      <a:r>
                        <a:rPr lang="en-US" sz="900" b="0" i="0" u="none" strike="noStrike">
                          <a:solidFill>
                            <a:srgbClr val="000000"/>
                          </a:solidFill>
                          <a:effectLst/>
                          <a:latin typeface="Arial" panose="020B0604020202020204" pitchFamily="34" charset="0"/>
                        </a:rPr>
                        <a:t>-80%</a:t>
                      </a:r>
                    </a:p>
                  </a:txBody>
                  <a:tcPr marL="0" marR="0" marT="0" marB="0" anchor="ctr">
                    <a:lnL>
                      <a:noFill/>
                    </a:lnL>
                    <a:lnR>
                      <a:noFill/>
                    </a:lnR>
                    <a:lnT>
                      <a:noFill/>
                    </a:lnT>
                    <a:lnB>
                      <a:noFill/>
                    </a:lnB>
                    <a:solidFill>
                      <a:srgbClr val="D9D9D9"/>
                    </a:solidFill>
                  </a:tcPr>
                </a:tc>
                <a:tc>
                  <a:txBody>
                    <a:bodyPr/>
                    <a:lstStyle/>
                    <a:p>
                      <a:pPr algn="r" fontAlgn="ctr"/>
                      <a:r>
                        <a:rPr lang="en-US" sz="900" b="0" i="0" u="none" strike="noStrike">
                          <a:solidFill>
                            <a:srgbClr val="000000"/>
                          </a:solidFill>
                          <a:effectLst/>
                          <a:latin typeface="Arial" panose="020B0604020202020204" pitchFamily="34" charset="0"/>
                        </a:rPr>
                        <a:t>     3,331,747 </a:t>
                      </a:r>
                    </a:p>
                  </a:txBody>
                  <a:tcPr marL="0" marR="0" marT="0" marB="0" anchor="ctr">
                    <a:lnL>
                      <a:noFill/>
                    </a:lnL>
                    <a:lnR>
                      <a:noFill/>
                    </a:lnR>
                    <a:lnT>
                      <a:noFill/>
                    </a:lnT>
                    <a:lnB>
                      <a:noFill/>
                    </a:lnB>
                  </a:tcPr>
                </a:tc>
                <a:extLst>
                  <a:ext uri="{0D108BD9-81ED-4DB2-BD59-A6C34878D82A}">
                    <a16:rowId xmlns:a16="http://schemas.microsoft.com/office/drawing/2014/main" val="2224957648"/>
                  </a:ext>
                </a:extLst>
              </a:tr>
              <a:tr h="153788">
                <a:tc>
                  <a:txBody>
                    <a:bodyPr/>
                    <a:lstStyle/>
                    <a:p>
                      <a:pPr algn="l" fontAlgn="ctr"/>
                      <a:endParaRPr lang="en-US" sz="900" b="0"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900" b="0" i="0" u="none" strike="noStrike">
                          <a:solidFill>
                            <a:srgbClr val="000000"/>
                          </a:solidFill>
                          <a:effectLst/>
                          <a:latin typeface="Arial" panose="020B0604020202020204" pitchFamily="34" charset="0"/>
                        </a:rPr>
                        <a:t>   Investments</a:t>
                      </a:r>
                    </a:p>
                  </a:txBody>
                  <a:tcPr marL="0" marR="0" marT="0" marB="0" anchor="ctr">
                    <a:lnL>
                      <a:noFill/>
                    </a:lnL>
                    <a:lnR>
                      <a:noFill/>
                    </a:lnR>
                    <a:lnT>
                      <a:noFill/>
                    </a:lnT>
                    <a:lnB>
                      <a:noFill/>
                    </a:lnB>
                  </a:tcPr>
                </a:tc>
                <a:tc>
                  <a:txBody>
                    <a:bodyPr/>
                    <a:lstStyle/>
                    <a:p>
                      <a:pPr algn="r" fontAlgn="ctr"/>
                      <a:r>
                        <a:rPr lang="en-US" sz="900" b="0" i="0" u="none" strike="noStrike">
                          <a:solidFill>
                            <a:srgbClr val="000000"/>
                          </a:solidFill>
                          <a:effectLst/>
                          <a:latin typeface="Arial" panose="020B0604020202020204" pitchFamily="34" charset="0"/>
                        </a:rPr>
                        <a:t> 106,376,459 </a:t>
                      </a:r>
                    </a:p>
                  </a:txBody>
                  <a:tcPr marL="0" marR="0" marT="0" marB="0" anchor="ctr">
                    <a:lnL>
                      <a:noFill/>
                    </a:lnL>
                    <a:lnR>
                      <a:noFill/>
                    </a:lnR>
                    <a:lnT>
                      <a:noFill/>
                    </a:lnT>
                    <a:lnB>
                      <a:noFill/>
                    </a:lnB>
                  </a:tcPr>
                </a:tc>
                <a:tc>
                  <a:txBody>
                    <a:bodyPr/>
                    <a:lstStyle/>
                    <a:p>
                      <a:pPr algn="ctr" fontAlgn="ctr"/>
                      <a:r>
                        <a:rPr lang="en-US" sz="900" b="0" i="0" u="none" strike="noStrike">
                          <a:solidFill>
                            <a:srgbClr val="000000"/>
                          </a:solidFill>
                          <a:effectLst/>
                          <a:latin typeface="Arial" panose="020B0604020202020204" pitchFamily="34" charset="0"/>
                        </a:rPr>
                        <a:t>3%</a:t>
                      </a:r>
                    </a:p>
                  </a:txBody>
                  <a:tcPr marL="0" marR="0" marT="0" marB="0" anchor="ctr">
                    <a:lnL>
                      <a:noFill/>
                    </a:lnL>
                    <a:lnR>
                      <a:noFill/>
                    </a:lnR>
                    <a:lnT>
                      <a:noFill/>
                    </a:lnT>
                    <a:lnB>
                      <a:noFill/>
                    </a:lnB>
                    <a:solidFill>
                      <a:srgbClr val="D9D9D9"/>
                    </a:solidFill>
                  </a:tcPr>
                </a:tc>
                <a:tc>
                  <a:txBody>
                    <a:bodyPr/>
                    <a:lstStyle/>
                    <a:p>
                      <a:pPr algn="r" fontAlgn="ctr"/>
                      <a:r>
                        <a:rPr lang="en-US" sz="900" b="0" i="0" u="none" strike="noStrike">
                          <a:solidFill>
                            <a:srgbClr val="000000"/>
                          </a:solidFill>
                          <a:effectLst/>
                          <a:latin typeface="Arial" panose="020B0604020202020204" pitchFamily="34" charset="0"/>
                        </a:rPr>
                        <a:t> 109,838,783 </a:t>
                      </a: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r>
                        <a:rPr lang="en-US" sz="900" b="1" i="0" u="none" strike="noStrike">
                          <a:solidFill>
                            <a:srgbClr val="000000"/>
                          </a:solidFill>
                          <a:effectLst/>
                          <a:latin typeface="Arial" panose="020B0604020202020204" pitchFamily="34" charset="0"/>
                        </a:rPr>
                        <a:t>2 </a:t>
                      </a: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900" b="0" i="0" u="none" strike="noStrike">
                          <a:solidFill>
                            <a:srgbClr val="000000"/>
                          </a:solidFill>
                          <a:effectLst/>
                          <a:latin typeface="Arial" panose="020B0604020202020204" pitchFamily="34" charset="0"/>
                        </a:rPr>
                        <a:t>    98,590,398 </a:t>
                      </a:r>
                    </a:p>
                  </a:txBody>
                  <a:tcPr marL="0" marR="0" marT="0" marB="0" anchor="ctr">
                    <a:lnL>
                      <a:noFill/>
                    </a:lnL>
                    <a:lnR>
                      <a:noFill/>
                    </a:lnR>
                    <a:lnT>
                      <a:noFill/>
                    </a:lnT>
                    <a:lnB>
                      <a:noFill/>
                    </a:lnB>
                  </a:tcPr>
                </a:tc>
                <a:tc>
                  <a:txBody>
                    <a:bodyPr/>
                    <a:lstStyle/>
                    <a:p>
                      <a:pPr algn="ctr" fontAlgn="ctr"/>
                      <a:r>
                        <a:rPr lang="en-US" sz="900" b="0" i="0" u="none" strike="noStrike">
                          <a:solidFill>
                            <a:srgbClr val="000000"/>
                          </a:solidFill>
                          <a:effectLst/>
                          <a:latin typeface="Arial" panose="020B0604020202020204" pitchFamily="34" charset="0"/>
                        </a:rPr>
                        <a:t>11%</a:t>
                      </a:r>
                    </a:p>
                  </a:txBody>
                  <a:tcPr marL="0" marR="0" marT="0" marB="0" anchor="ctr">
                    <a:lnL>
                      <a:noFill/>
                    </a:lnL>
                    <a:lnR>
                      <a:noFill/>
                    </a:lnR>
                    <a:lnT>
                      <a:noFill/>
                    </a:lnT>
                    <a:lnB>
                      <a:noFill/>
                    </a:lnB>
                    <a:solidFill>
                      <a:srgbClr val="D9D9D9"/>
                    </a:solidFill>
                  </a:tcPr>
                </a:tc>
                <a:tc>
                  <a:txBody>
                    <a:bodyPr/>
                    <a:lstStyle/>
                    <a:p>
                      <a:pPr algn="r" fontAlgn="ctr"/>
                      <a:r>
                        <a:rPr lang="en-US" sz="900" b="0" i="0" u="none" strike="noStrike">
                          <a:solidFill>
                            <a:srgbClr val="000000"/>
                          </a:solidFill>
                          <a:effectLst/>
                          <a:latin typeface="Arial" panose="020B0604020202020204" pitchFamily="34" charset="0"/>
                        </a:rPr>
                        <a:t>  109,838,783 </a:t>
                      </a:r>
                    </a:p>
                  </a:txBody>
                  <a:tcPr marL="0" marR="0" marT="0" marB="0" anchor="ctr">
                    <a:lnL>
                      <a:noFill/>
                    </a:lnL>
                    <a:lnR>
                      <a:noFill/>
                    </a:lnR>
                    <a:lnT>
                      <a:noFill/>
                    </a:lnT>
                    <a:lnB>
                      <a:noFill/>
                    </a:lnB>
                  </a:tcPr>
                </a:tc>
                <a:extLst>
                  <a:ext uri="{0D108BD9-81ED-4DB2-BD59-A6C34878D82A}">
                    <a16:rowId xmlns:a16="http://schemas.microsoft.com/office/drawing/2014/main" val="333241925"/>
                  </a:ext>
                </a:extLst>
              </a:tr>
              <a:tr h="153788">
                <a:tc>
                  <a:txBody>
                    <a:bodyPr/>
                    <a:lstStyle/>
                    <a:p>
                      <a:pPr algn="l" fontAlgn="ctr"/>
                      <a:endParaRPr lang="en-US" sz="900" b="0"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900" b="0" i="0" u="none" strike="noStrike">
                          <a:solidFill>
                            <a:srgbClr val="000000"/>
                          </a:solidFill>
                          <a:effectLst/>
                          <a:latin typeface="Arial" panose="020B0604020202020204" pitchFamily="34" charset="0"/>
                        </a:rPr>
                        <a:t>   Accounts Receivable</a:t>
                      </a:r>
                    </a:p>
                  </a:txBody>
                  <a:tcPr marL="0" marR="0" marT="0" marB="0" anchor="ctr">
                    <a:lnL>
                      <a:noFill/>
                    </a:lnL>
                    <a:lnR>
                      <a:noFill/>
                    </a:lnR>
                    <a:lnT>
                      <a:noFill/>
                    </a:lnT>
                    <a:lnB>
                      <a:noFill/>
                    </a:lnB>
                  </a:tcPr>
                </a:tc>
                <a:tc>
                  <a:txBody>
                    <a:bodyPr/>
                    <a:lstStyle/>
                    <a:p>
                      <a:pPr algn="r" fontAlgn="ctr"/>
                      <a:r>
                        <a:rPr lang="en-US" sz="900" b="0" i="0" u="none" strike="noStrike">
                          <a:solidFill>
                            <a:srgbClr val="000000"/>
                          </a:solidFill>
                          <a:effectLst/>
                          <a:latin typeface="Arial" panose="020B0604020202020204" pitchFamily="34" charset="0"/>
                        </a:rPr>
                        <a:t>         46,188 </a:t>
                      </a:r>
                    </a:p>
                  </a:txBody>
                  <a:tcPr marL="0" marR="0" marT="0" marB="0" anchor="ctr">
                    <a:lnL>
                      <a:noFill/>
                    </a:lnL>
                    <a:lnR>
                      <a:noFill/>
                    </a:lnR>
                    <a:lnT>
                      <a:noFill/>
                    </a:lnT>
                    <a:lnB>
                      <a:noFill/>
                    </a:lnB>
                  </a:tcPr>
                </a:tc>
                <a:tc>
                  <a:txBody>
                    <a:bodyPr/>
                    <a:lstStyle/>
                    <a:p>
                      <a:pPr algn="ctr" fontAlgn="ctr"/>
                      <a:r>
                        <a:rPr lang="en-US" sz="900" b="0" i="0" u="none" strike="noStrike">
                          <a:solidFill>
                            <a:srgbClr val="000000"/>
                          </a:solidFill>
                          <a:effectLst/>
                          <a:latin typeface="Arial" panose="020B0604020202020204" pitchFamily="34" charset="0"/>
                        </a:rPr>
                        <a:t>-10%</a:t>
                      </a:r>
                    </a:p>
                  </a:txBody>
                  <a:tcPr marL="0" marR="0" marT="0" marB="0" anchor="ctr">
                    <a:lnL>
                      <a:noFill/>
                    </a:lnL>
                    <a:lnR>
                      <a:noFill/>
                    </a:lnR>
                    <a:lnT>
                      <a:noFill/>
                    </a:lnT>
                    <a:lnB>
                      <a:noFill/>
                    </a:lnB>
                    <a:solidFill>
                      <a:srgbClr val="D9D9D9"/>
                    </a:solidFill>
                  </a:tcPr>
                </a:tc>
                <a:tc>
                  <a:txBody>
                    <a:bodyPr/>
                    <a:lstStyle/>
                    <a:p>
                      <a:pPr algn="r" fontAlgn="ctr"/>
                      <a:r>
                        <a:rPr lang="en-US" sz="900" b="0" i="0" u="none" strike="noStrike">
                          <a:solidFill>
                            <a:srgbClr val="000000"/>
                          </a:solidFill>
                          <a:effectLst/>
                          <a:latin typeface="Arial" panose="020B0604020202020204" pitchFamily="34" charset="0"/>
                        </a:rPr>
                        <a:t>         41,674 </a:t>
                      </a: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900" b="0" i="0" u="none" strike="noStrike">
                          <a:solidFill>
                            <a:srgbClr val="000000"/>
                          </a:solidFill>
                          <a:effectLst/>
                          <a:latin typeface="Arial" panose="020B0604020202020204" pitchFamily="34" charset="0"/>
                        </a:rPr>
                        <a:t>          30,097 </a:t>
                      </a:r>
                    </a:p>
                  </a:txBody>
                  <a:tcPr marL="0" marR="0" marT="0" marB="0" anchor="ctr">
                    <a:lnL>
                      <a:noFill/>
                    </a:lnL>
                    <a:lnR>
                      <a:noFill/>
                    </a:lnR>
                    <a:lnT>
                      <a:noFill/>
                    </a:lnT>
                    <a:lnB>
                      <a:noFill/>
                    </a:lnB>
                  </a:tcPr>
                </a:tc>
                <a:tc>
                  <a:txBody>
                    <a:bodyPr/>
                    <a:lstStyle/>
                    <a:p>
                      <a:pPr algn="ctr" fontAlgn="ctr"/>
                      <a:r>
                        <a:rPr lang="en-US" sz="900" b="0" i="0" u="none" strike="noStrike">
                          <a:solidFill>
                            <a:srgbClr val="000000"/>
                          </a:solidFill>
                          <a:effectLst/>
                          <a:latin typeface="Arial" panose="020B0604020202020204" pitchFamily="34" charset="0"/>
                        </a:rPr>
                        <a:t>38%</a:t>
                      </a:r>
                    </a:p>
                  </a:txBody>
                  <a:tcPr marL="0" marR="0" marT="0" marB="0" anchor="ctr">
                    <a:lnL>
                      <a:noFill/>
                    </a:lnL>
                    <a:lnR>
                      <a:noFill/>
                    </a:lnR>
                    <a:lnT>
                      <a:noFill/>
                    </a:lnT>
                    <a:lnB>
                      <a:noFill/>
                    </a:lnB>
                    <a:solidFill>
                      <a:srgbClr val="D9D9D9"/>
                    </a:solidFill>
                  </a:tcPr>
                </a:tc>
                <a:tc>
                  <a:txBody>
                    <a:bodyPr/>
                    <a:lstStyle/>
                    <a:p>
                      <a:pPr algn="r" fontAlgn="ctr"/>
                      <a:r>
                        <a:rPr lang="en-US" sz="900" b="0" i="0" u="none" strike="noStrike">
                          <a:solidFill>
                            <a:srgbClr val="000000"/>
                          </a:solidFill>
                          <a:effectLst/>
                          <a:latin typeface="Arial" panose="020B0604020202020204" pitchFamily="34" charset="0"/>
                        </a:rPr>
                        <a:t>          41,674 </a:t>
                      </a:r>
                    </a:p>
                  </a:txBody>
                  <a:tcPr marL="0" marR="0" marT="0" marB="0" anchor="ctr">
                    <a:lnL>
                      <a:noFill/>
                    </a:lnL>
                    <a:lnR>
                      <a:noFill/>
                    </a:lnR>
                    <a:lnT>
                      <a:noFill/>
                    </a:lnT>
                    <a:lnB>
                      <a:noFill/>
                    </a:lnB>
                  </a:tcPr>
                </a:tc>
                <a:extLst>
                  <a:ext uri="{0D108BD9-81ED-4DB2-BD59-A6C34878D82A}">
                    <a16:rowId xmlns:a16="http://schemas.microsoft.com/office/drawing/2014/main" val="2716960439"/>
                  </a:ext>
                </a:extLst>
              </a:tr>
              <a:tr h="302264">
                <a:tc>
                  <a:txBody>
                    <a:bodyPr/>
                    <a:lstStyle/>
                    <a:p>
                      <a:pPr algn="l" fontAlgn="ctr"/>
                      <a:endParaRPr lang="en-US" sz="900" b="0"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900" b="0" i="0" u="none" strike="noStrike" dirty="0">
                          <a:solidFill>
                            <a:srgbClr val="000000"/>
                          </a:solidFill>
                          <a:effectLst/>
                          <a:latin typeface="Arial" panose="020B0604020202020204" pitchFamily="34" charset="0"/>
                        </a:rPr>
                        <a:t>   Pledges and Grants Receivable, net</a:t>
                      </a:r>
                    </a:p>
                  </a:txBody>
                  <a:tcPr marL="0" marR="0" marT="0" marB="0" anchor="ctr">
                    <a:lnL>
                      <a:noFill/>
                    </a:lnL>
                    <a:lnR>
                      <a:noFill/>
                    </a:lnR>
                    <a:lnT>
                      <a:noFill/>
                    </a:lnT>
                    <a:lnB>
                      <a:noFill/>
                    </a:lnB>
                  </a:tcPr>
                </a:tc>
                <a:tc>
                  <a:txBody>
                    <a:bodyPr/>
                    <a:lstStyle/>
                    <a:p>
                      <a:pPr algn="r" fontAlgn="ctr"/>
                      <a:r>
                        <a:rPr lang="en-US" sz="900" b="0" i="0" u="none" strike="noStrike">
                          <a:solidFill>
                            <a:srgbClr val="000000"/>
                          </a:solidFill>
                          <a:effectLst/>
                          <a:latin typeface="Arial" panose="020B0604020202020204" pitchFamily="34" charset="0"/>
                        </a:rPr>
                        <a:t>    9,543,424 </a:t>
                      </a:r>
                    </a:p>
                  </a:txBody>
                  <a:tcPr marL="0" marR="0" marT="0" marB="0" anchor="ctr">
                    <a:lnL>
                      <a:noFill/>
                    </a:lnL>
                    <a:lnR>
                      <a:noFill/>
                    </a:lnR>
                    <a:lnT>
                      <a:noFill/>
                    </a:lnT>
                    <a:lnB>
                      <a:noFill/>
                    </a:lnB>
                  </a:tcPr>
                </a:tc>
                <a:tc>
                  <a:txBody>
                    <a:bodyPr/>
                    <a:lstStyle/>
                    <a:p>
                      <a:pPr algn="ctr" fontAlgn="ctr"/>
                      <a:r>
                        <a:rPr lang="en-US" sz="900" b="0" i="0" u="none" strike="noStrike">
                          <a:solidFill>
                            <a:srgbClr val="000000"/>
                          </a:solidFill>
                          <a:effectLst/>
                          <a:latin typeface="Arial" panose="020B0604020202020204" pitchFamily="34" charset="0"/>
                        </a:rPr>
                        <a:t>-27%</a:t>
                      </a:r>
                    </a:p>
                  </a:txBody>
                  <a:tcPr marL="0" marR="0" marT="0" marB="0" anchor="ctr">
                    <a:lnL>
                      <a:noFill/>
                    </a:lnL>
                    <a:lnR>
                      <a:noFill/>
                    </a:lnR>
                    <a:lnT>
                      <a:noFill/>
                    </a:lnT>
                    <a:lnB>
                      <a:noFill/>
                    </a:lnB>
                    <a:solidFill>
                      <a:srgbClr val="D9D9D9"/>
                    </a:solidFill>
                  </a:tcPr>
                </a:tc>
                <a:tc>
                  <a:txBody>
                    <a:bodyPr/>
                    <a:lstStyle/>
                    <a:p>
                      <a:pPr algn="r" fontAlgn="ctr"/>
                      <a:r>
                        <a:rPr lang="en-US" sz="900" b="0" i="0" u="none" strike="noStrike">
                          <a:solidFill>
                            <a:srgbClr val="000000"/>
                          </a:solidFill>
                          <a:effectLst/>
                          <a:latin typeface="Arial" panose="020B0604020202020204" pitchFamily="34" charset="0"/>
                        </a:rPr>
                        <a:t>     7,008,222 </a:t>
                      </a: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r>
                        <a:rPr lang="en-US" sz="900" b="1" i="0" u="none" strike="noStrike">
                          <a:solidFill>
                            <a:srgbClr val="000000"/>
                          </a:solidFill>
                          <a:effectLst/>
                          <a:latin typeface="Arial" panose="020B0604020202020204" pitchFamily="34" charset="0"/>
                        </a:rPr>
                        <a:t>3 </a:t>
                      </a: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900" b="0" i="0" u="none" strike="noStrike">
                          <a:solidFill>
                            <a:srgbClr val="000000"/>
                          </a:solidFill>
                          <a:effectLst/>
                          <a:latin typeface="Arial" panose="020B0604020202020204" pitchFamily="34" charset="0"/>
                        </a:rPr>
                        <a:t>    12,438,262 </a:t>
                      </a:r>
                    </a:p>
                  </a:txBody>
                  <a:tcPr marL="0" marR="0" marT="0" marB="0" anchor="ctr">
                    <a:lnL>
                      <a:noFill/>
                    </a:lnL>
                    <a:lnR>
                      <a:noFill/>
                    </a:lnR>
                    <a:lnT>
                      <a:noFill/>
                    </a:lnT>
                    <a:lnB>
                      <a:noFill/>
                    </a:lnB>
                  </a:tcPr>
                </a:tc>
                <a:tc>
                  <a:txBody>
                    <a:bodyPr/>
                    <a:lstStyle/>
                    <a:p>
                      <a:pPr algn="ctr" fontAlgn="ctr"/>
                      <a:r>
                        <a:rPr lang="en-US" sz="900" b="0" i="0" u="none" strike="noStrike">
                          <a:solidFill>
                            <a:srgbClr val="000000"/>
                          </a:solidFill>
                          <a:effectLst/>
                          <a:latin typeface="Arial" panose="020B0604020202020204" pitchFamily="34" charset="0"/>
                        </a:rPr>
                        <a:t>-44%</a:t>
                      </a:r>
                    </a:p>
                  </a:txBody>
                  <a:tcPr marL="0" marR="0" marT="0" marB="0" anchor="ctr">
                    <a:lnL>
                      <a:noFill/>
                    </a:lnL>
                    <a:lnR>
                      <a:noFill/>
                    </a:lnR>
                    <a:lnT>
                      <a:noFill/>
                    </a:lnT>
                    <a:lnB>
                      <a:noFill/>
                    </a:lnB>
                    <a:solidFill>
                      <a:srgbClr val="D9D9D9"/>
                    </a:solidFill>
                  </a:tcPr>
                </a:tc>
                <a:tc>
                  <a:txBody>
                    <a:bodyPr/>
                    <a:lstStyle/>
                    <a:p>
                      <a:pPr algn="r" fontAlgn="ctr"/>
                      <a:r>
                        <a:rPr lang="en-US" sz="900" b="0" i="0" u="none" strike="noStrike">
                          <a:solidFill>
                            <a:srgbClr val="000000"/>
                          </a:solidFill>
                          <a:effectLst/>
                          <a:latin typeface="Arial" panose="020B0604020202020204" pitchFamily="34" charset="0"/>
                        </a:rPr>
                        <a:t>     7,008,222 </a:t>
                      </a:r>
                    </a:p>
                  </a:txBody>
                  <a:tcPr marL="0" marR="0" marT="0" marB="0" anchor="ctr">
                    <a:lnL>
                      <a:noFill/>
                    </a:lnL>
                    <a:lnR>
                      <a:noFill/>
                    </a:lnR>
                    <a:lnT>
                      <a:noFill/>
                    </a:lnT>
                    <a:lnB>
                      <a:noFill/>
                    </a:lnB>
                  </a:tcPr>
                </a:tc>
                <a:extLst>
                  <a:ext uri="{0D108BD9-81ED-4DB2-BD59-A6C34878D82A}">
                    <a16:rowId xmlns:a16="http://schemas.microsoft.com/office/drawing/2014/main" val="3789700158"/>
                  </a:ext>
                </a:extLst>
              </a:tr>
              <a:tr h="153788">
                <a:tc>
                  <a:txBody>
                    <a:bodyPr/>
                    <a:lstStyle/>
                    <a:p>
                      <a:pPr algn="l" fontAlgn="ctr"/>
                      <a:endParaRPr lang="en-US" sz="900" b="0"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900" b="0" i="0" u="none" strike="noStrike">
                          <a:solidFill>
                            <a:srgbClr val="000000"/>
                          </a:solidFill>
                          <a:effectLst/>
                          <a:latin typeface="Arial" panose="020B0604020202020204" pitchFamily="34" charset="0"/>
                        </a:rPr>
                        <a:t>   State match receivable, net</a:t>
                      </a:r>
                    </a:p>
                  </a:txBody>
                  <a:tcPr marL="0" marR="0" marT="0" marB="0" anchor="ctr">
                    <a:lnL>
                      <a:noFill/>
                    </a:lnL>
                    <a:lnR>
                      <a:noFill/>
                    </a:lnR>
                    <a:lnT>
                      <a:noFill/>
                    </a:lnT>
                    <a:lnB>
                      <a:noFill/>
                    </a:lnB>
                  </a:tcPr>
                </a:tc>
                <a:tc>
                  <a:txBody>
                    <a:bodyPr/>
                    <a:lstStyle/>
                    <a:p>
                      <a:pPr algn="r" fontAlgn="ctr"/>
                      <a:r>
                        <a:rPr lang="en-US" sz="900" b="0" i="0" u="none" strike="noStrike">
                          <a:solidFill>
                            <a:srgbClr val="000000"/>
                          </a:solidFill>
                          <a:effectLst/>
                          <a:latin typeface="Arial" panose="020B0604020202020204" pitchFamily="34" charset="0"/>
                        </a:rPr>
                        <a:t>    2,960,105 </a:t>
                      </a:r>
                    </a:p>
                  </a:txBody>
                  <a:tcPr marL="0" marR="0" marT="0" marB="0" anchor="ctr">
                    <a:lnL>
                      <a:noFill/>
                    </a:lnL>
                    <a:lnR>
                      <a:noFill/>
                    </a:lnR>
                    <a:lnT>
                      <a:noFill/>
                    </a:lnT>
                    <a:lnB>
                      <a:noFill/>
                    </a:lnB>
                  </a:tcPr>
                </a:tc>
                <a:tc>
                  <a:txBody>
                    <a:bodyPr/>
                    <a:lstStyle/>
                    <a:p>
                      <a:pPr algn="ctr" fontAlgn="ctr"/>
                      <a:r>
                        <a:rPr lang="en-US" sz="900" b="0" i="0" u="none" strike="noStrike">
                          <a:solidFill>
                            <a:srgbClr val="000000"/>
                          </a:solidFill>
                          <a:effectLst/>
                          <a:latin typeface="Arial" panose="020B0604020202020204" pitchFamily="34" charset="0"/>
                        </a:rPr>
                        <a:t>72%</a:t>
                      </a:r>
                    </a:p>
                  </a:txBody>
                  <a:tcPr marL="0" marR="0" marT="0" marB="0" anchor="ctr">
                    <a:lnL>
                      <a:noFill/>
                    </a:lnL>
                    <a:lnR>
                      <a:noFill/>
                    </a:lnR>
                    <a:lnT>
                      <a:noFill/>
                    </a:lnT>
                    <a:lnB>
                      <a:noFill/>
                    </a:lnB>
                    <a:solidFill>
                      <a:srgbClr val="D9D9D9"/>
                    </a:solidFill>
                  </a:tcPr>
                </a:tc>
                <a:tc>
                  <a:txBody>
                    <a:bodyPr/>
                    <a:lstStyle/>
                    <a:p>
                      <a:pPr algn="r" fontAlgn="ctr"/>
                      <a:r>
                        <a:rPr lang="en-US" sz="900" b="0" i="0" u="none" strike="noStrike">
                          <a:solidFill>
                            <a:srgbClr val="000000"/>
                          </a:solidFill>
                          <a:effectLst/>
                          <a:latin typeface="Arial" panose="020B0604020202020204" pitchFamily="34" charset="0"/>
                        </a:rPr>
                        <a:t>     5,081,260 </a:t>
                      </a:r>
                    </a:p>
                  </a:txBody>
                  <a:tcPr marL="0" marR="0" marT="0" marB="0" anchor="ctr">
                    <a:lnL>
                      <a:noFill/>
                    </a:lnL>
                    <a:lnR>
                      <a:noFill/>
                    </a:lnR>
                    <a:lnT>
                      <a:noFill/>
                    </a:lnT>
                    <a:lnB>
                      <a:noFill/>
                    </a:lnB>
                  </a:tcPr>
                </a:tc>
                <a:tc>
                  <a:txBody>
                    <a:bodyPr/>
                    <a:lstStyle/>
                    <a:p>
                      <a:pPr algn="l" fontAlgn="ctr"/>
                      <a:r>
                        <a:rPr lang="en-US" sz="9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tcPr>
                </a:tc>
                <a:tc>
                  <a:txBody>
                    <a:bodyPr/>
                    <a:lstStyle/>
                    <a:p>
                      <a:pPr algn="ctr" fontAlgn="ctr"/>
                      <a:r>
                        <a:rPr lang="en-US" sz="900" b="1" i="0" u="none" strike="noStrike">
                          <a:solidFill>
                            <a:srgbClr val="000000"/>
                          </a:solidFill>
                          <a:effectLst/>
                          <a:latin typeface="Arial" panose="020B0604020202020204" pitchFamily="34" charset="0"/>
                        </a:rPr>
                        <a:t>4 </a:t>
                      </a:r>
                    </a:p>
                  </a:txBody>
                  <a:tcPr marL="0" marR="0" marT="0" marB="0" anchor="ctr">
                    <a:lnL>
                      <a:noFill/>
                    </a:lnL>
                    <a:lnR>
                      <a:noFill/>
                    </a:lnR>
                    <a:lnT>
                      <a:noFill/>
                    </a:lnT>
                    <a:lnB>
                      <a:noFill/>
                    </a:lnB>
                  </a:tcPr>
                </a:tc>
                <a:tc>
                  <a:txBody>
                    <a:bodyPr/>
                    <a:lstStyle/>
                    <a:p>
                      <a:pPr algn="l" fontAlgn="ctr"/>
                      <a:r>
                        <a:rPr lang="en-US" sz="9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tcPr>
                </a:tc>
                <a:tc>
                  <a:txBody>
                    <a:bodyPr/>
                    <a:lstStyle/>
                    <a:p>
                      <a:pPr algn="r" fontAlgn="ctr"/>
                      <a:r>
                        <a:rPr lang="en-US" sz="900" b="0" i="0" u="none" strike="noStrike">
                          <a:solidFill>
                            <a:srgbClr val="000000"/>
                          </a:solidFill>
                          <a:effectLst/>
                          <a:latin typeface="Arial" panose="020B0604020202020204" pitchFamily="34" charset="0"/>
                        </a:rPr>
                        <a:t>     4,652,610 </a:t>
                      </a:r>
                    </a:p>
                  </a:txBody>
                  <a:tcPr marL="0" marR="0" marT="0" marB="0" anchor="ctr">
                    <a:lnL>
                      <a:noFill/>
                    </a:lnL>
                    <a:lnR>
                      <a:noFill/>
                    </a:lnR>
                    <a:lnT>
                      <a:noFill/>
                    </a:lnT>
                    <a:lnB>
                      <a:noFill/>
                    </a:lnB>
                  </a:tcPr>
                </a:tc>
                <a:tc>
                  <a:txBody>
                    <a:bodyPr/>
                    <a:lstStyle/>
                    <a:p>
                      <a:pPr algn="ctr" fontAlgn="ctr"/>
                      <a:r>
                        <a:rPr lang="en-US" sz="9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D9D9D9"/>
                    </a:solidFill>
                  </a:tcPr>
                </a:tc>
                <a:tc>
                  <a:txBody>
                    <a:bodyPr/>
                    <a:lstStyle/>
                    <a:p>
                      <a:pPr algn="r" fontAlgn="ctr"/>
                      <a:r>
                        <a:rPr lang="en-US" sz="900" b="0" i="0" u="none" strike="noStrike">
                          <a:solidFill>
                            <a:srgbClr val="000000"/>
                          </a:solidFill>
                          <a:effectLst/>
                          <a:latin typeface="Arial" panose="020B0604020202020204" pitchFamily="34" charset="0"/>
                        </a:rPr>
                        <a:t>     5,081,260 </a:t>
                      </a:r>
                    </a:p>
                  </a:txBody>
                  <a:tcPr marL="0" marR="0" marT="0" marB="0" anchor="ctr">
                    <a:lnL>
                      <a:noFill/>
                    </a:lnL>
                    <a:lnR>
                      <a:noFill/>
                    </a:lnR>
                    <a:lnT>
                      <a:noFill/>
                    </a:lnT>
                    <a:lnB>
                      <a:noFill/>
                    </a:lnB>
                  </a:tcPr>
                </a:tc>
                <a:extLst>
                  <a:ext uri="{0D108BD9-81ED-4DB2-BD59-A6C34878D82A}">
                    <a16:rowId xmlns:a16="http://schemas.microsoft.com/office/drawing/2014/main" val="3270709914"/>
                  </a:ext>
                </a:extLst>
              </a:tr>
              <a:tr h="153788">
                <a:tc>
                  <a:txBody>
                    <a:bodyPr/>
                    <a:lstStyle/>
                    <a:p>
                      <a:pPr algn="l" fontAlgn="ctr"/>
                      <a:endParaRPr lang="en-US" sz="900" b="0"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900" b="0" i="0" u="none" strike="noStrike">
                          <a:solidFill>
                            <a:srgbClr val="000000"/>
                          </a:solidFill>
                          <a:effectLst/>
                          <a:latin typeface="Arial" panose="020B0604020202020204" pitchFamily="34" charset="0"/>
                        </a:rPr>
                        <a:t>   Prepaid Expenses</a:t>
                      </a:r>
                    </a:p>
                  </a:txBody>
                  <a:tcPr marL="0" marR="0" marT="0" marB="0" anchor="ctr">
                    <a:lnL>
                      <a:noFill/>
                    </a:lnL>
                    <a:lnR>
                      <a:noFill/>
                    </a:lnR>
                    <a:lnT>
                      <a:noFill/>
                    </a:lnT>
                    <a:lnB>
                      <a:noFill/>
                    </a:lnB>
                  </a:tcPr>
                </a:tc>
                <a:tc>
                  <a:txBody>
                    <a:bodyPr/>
                    <a:lstStyle/>
                    <a:p>
                      <a:pPr algn="r" fontAlgn="ctr"/>
                      <a:r>
                        <a:rPr lang="en-US" sz="900" b="0" i="0" u="none" strike="noStrike">
                          <a:solidFill>
                            <a:srgbClr val="000000"/>
                          </a:solidFill>
                          <a:effectLst/>
                          <a:latin typeface="Arial" panose="020B0604020202020204" pitchFamily="34" charset="0"/>
                        </a:rPr>
                        <a:t>         29,412 </a:t>
                      </a:r>
                    </a:p>
                  </a:txBody>
                  <a:tcPr marL="0" marR="0" marT="0" marB="0" anchor="ctr">
                    <a:lnL>
                      <a:noFill/>
                    </a:lnL>
                    <a:lnR>
                      <a:noFill/>
                    </a:lnR>
                    <a:lnT>
                      <a:noFill/>
                    </a:lnT>
                    <a:lnB>
                      <a:noFill/>
                    </a:lnB>
                  </a:tcPr>
                </a:tc>
                <a:tc>
                  <a:txBody>
                    <a:bodyPr/>
                    <a:lstStyle/>
                    <a:p>
                      <a:pPr algn="ctr" fontAlgn="ctr"/>
                      <a:r>
                        <a:rPr lang="en-US" sz="900" b="0" i="0" u="none" strike="noStrike">
                          <a:solidFill>
                            <a:srgbClr val="000000"/>
                          </a:solidFill>
                          <a:effectLst/>
                          <a:latin typeface="Arial" panose="020B0604020202020204" pitchFamily="34" charset="0"/>
                        </a:rPr>
                        <a:t>220%</a:t>
                      </a:r>
                    </a:p>
                  </a:txBody>
                  <a:tcPr marL="0" marR="0" marT="0" marB="0" anchor="ctr">
                    <a:lnL>
                      <a:noFill/>
                    </a:lnL>
                    <a:lnR>
                      <a:noFill/>
                    </a:lnR>
                    <a:lnT>
                      <a:noFill/>
                    </a:lnT>
                    <a:lnB>
                      <a:noFill/>
                    </a:lnB>
                    <a:solidFill>
                      <a:srgbClr val="D9D9D9"/>
                    </a:solidFill>
                  </a:tcPr>
                </a:tc>
                <a:tc>
                  <a:txBody>
                    <a:bodyPr/>
                    <a:lstStyle/>
                    <a:p>
                      <a:pPr algn="r" fontAlgn="ctr"/>
                      <a:r>
                        <a:rPr lang="en-US" sz="900" b="0" i="0" u="none" strike="noStrike">
                          <a:solidFill>
                            <a:srgbClr val="000000"/>
                          </a:solidFill>
                          <a:effectLst/>
                          <a:latin typeface="Arial" panose="020B0604020202020204" pitchFamily="34" charset="0"/>
                        </a:rPr>
                        <a:t>         94,054 </a:t>
                      </a: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900" b="0" i="0" u="none" strike="noStrike">
                          <a:solidFill>
                            <a:srgbClr val="000000"/>
                          </a:solidFill>
                          <a:effectLst/>
                          <a:latin typeface="Arial" panose="020B0604020202020204" pitchFamily="34" charset="0"/>
                        </a:rPr>
                        <a:t>        139,618 </a:t>
                      </a:r>
                    </a:p>
                  </a:txBody>
                  <a:tcPr marL="0" marR="0" marT="0" marB="0" anchor="ctr">
                    <a:lnL>
                      <a:noFill/>
                    </a:lnL>
                    <a:lnR>
                      <a:noFill/>
                    </a:lnR>
                    <a:lnT>
                      <a:noFill/>
                    </a:lnT>
                    <a:lnB>
                      <a:noFill/>
                    </a:lnB>
                  </a:tcPr>
                </a:tc>
                <a:tc>
                  <a:txBody>
                    <a:bodyPr/>
                    <a:lstStyle/>
                    <a:p>
                      <a:pPr algn="ctr" fontAlgn="ctr"/>
                      <a:r>
                        <a:rPr lang="en-US" sz="900" b="0" i="0" u="none" strike="noStrike">
                          <a:solidFill>
                            <a:srgbClr val="000000"/>
                          </a:solidFill>
                          <a:effectLst/>
                          <a:latin typeface="Arial" panose="020B0604020202020204" pitchFamily="34" charset="0"/>
                        </a:rPr>
                        <a:t>-33%</a:t>
                      </a:r>
                    </a:p>
                  </a:txBody>
                  <a:tcPr marL="0" marR="0" marT="0" marB="0" anchor="ctr">
                    <a:lnL>
                      <a:noFill/>
                    </a:lnL>
                    <a:lnR>
                      <a:noFill/>
                    </a:lnR>
                    <a:lnT>
                      <a:noFill/>
                    </a:lnT>
                    <a:lnB>
                      <a:noFill/>
                    </a:lnB>
                    <a:solidFill>
                      <a:srgbClr val="D9D9D9"/>
                    </a:solidFill>
                  </a:tcPr>
                </a:tc>
                <a:tc>
                  <a:txBody>
                    <a:bodyPr/>
                    <a:lstStyle/>
                    <a:p>
                      <a:pPr algn="r" fontAlgn="ctr"/>
                      <a:r>
                        <a:rPr lang="en-US" sz="900" b="0" i="0" u="none" strike="noStrike">
                          <a:solidFill>
                            <a:srgbClr val="000000"/>
                          </a:solidFill>
                          <a:effectLst/>
                          <a:latin typeface="Arial" panose="020B0604020202020204" pitchFamily="34" charset="0"/>
                        </a:rPr>
                        <a:t>          94,054 </a:t>
                      </a:r>
                    </a:p>
                  </a:txBody>
                  <a:tcPr marL="0" marR="0" marT="0" marB="0" anchor="ctr">
                    <a:lnL>
                      <a:noFill/>
                    </a:lnL>
                    <a:lnR>
                      <a:noFill/>
                    </a:lnR>
                    <a:lnT>
                      <a:noFill/>
                    </a:lnT>
                    <a:lnB>
                      <a:noFill/>
                    </a:lnB>
                  </a:tcPr>
                </a:tc>
                <a:extLst>
                  <a:ext uri="{0D108BD9-81ED-4DB2-BD59-A6C34878D82A}">
                    <a16:rowId xmlns:a16="http://schemas.microsoft.com/office/drawing/2014/main" val="1947497004"/>
                  </a:ext>
                </a:extLst>
              </a:tr>
              <a:tr h="162835">
                <a:tc>
                  <a:txBody>
                    <a:bodyPr/>
                    <a:lstStyle/>
                    <a:p>
                      <a:pPr algn="l" fontAlgn="ctr"/>
                      <a:endParaRPr lang="en-US" sz="900" b="0"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900" b="0" i="0" u="none" strike="noStrike">
                          <a:solidFill>
                            <a:srgbClr val="000000"/>
                          </a:solidFill>
                          <a:effectLst/>
                          <a:latin typeface="Arial" panose="020B0604020202020204" pitchFamily="34" charset="0"/>
                        </a:rPr>
                        <a:t>   Property and equipment, net</a:t>
                      </a:r>
                    </a:p>
                  </a:txBody>
                  <a:tcPr marL="0" marR="0" marT="0" marB="0" anchor="ctr">
                    <a:lnL>
                      <a:noFill/>
                    </a:lnL>
                    <a:lnR>
                      <a:noFill/>
                    </a:lnR>
                    <a:lnT>
                      <a:noFill/>
                    </a:lnT>
                    <a:lnB>
                      <a:noFill/>
                    </a:lnB>
                  </a:tcPr>
                </a:tc>
                <a:tc>
                  <a:txBody>
                    <a:bodyPr/>
                    <a:lstStyle/>
                    <a:p>
                      <a:pPr algn="r" fontAlgn="ctr"/>
                      <a:r>
                        <a:rPr lang="en-US" sz="900" b="0" i="0" u="none" strike="noStrike">
                          <a:solidFill>
                            <a:srgbClr val="000000"/>
                          </a:solidFill>
                          <a:effectLst/>
                          <a:latin typeface="Arial" panose="020B0604020202020204" pitchFamily="34" charset="0"/>
                        </a:rPr>
                        <a:t>         40,071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-2%</a:t>
                      </a:r>
                    </a:p>
                  </a:txBody>
                  <a:tcPr marL="0" marR="0" marT="0" marB="0" anchor="ctr">
                    <a:lnL>
                      <a:noFill/>
                    </a:lnL>
                    <a:lnR>
                      <a:noFill/>
                    </a:lnR>
                    <a:lnT>
                      <a:noFill/>
                    </a:lnT>
                    <a:lnB>
                      <a:noFill/>
                    </a:lnB>
                    <a:solidFill>
                      <a:srgbClr val="D9D9D9"/>
                    </a:solidFill>
                  </a:tcPr>
                </a:tc>
                <a:tc>
                  <a:txBody>
                    <a:bodyPr/>
                    <a:lstStyle/>
                    <a:p>
                      <a:pPr algn="r" fontAlgn="ctr"/>
                      <a:r>
                        <a:rPr lang="en-US" sz="900" b="0" i="0" u="none" strike="noStrike">
                          <a:solidFill>
                            <a:srgbClr val="000000"/>
                          </a:solidFill>
                          <a:effectLst/>
                          <a:latin typeface="Arial" panose="020B0604020202020204" pitchFamily="34" charset="0"/>
                        </a:rPr>
                        <a:t>         39,165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900" b="0" i="0" u="none" strike="noStrike">
                          <a:solidFill>
                            <a:srgbClr val="000000"/>
                          </a:solidFill>
                          <a:effectLst/>
                          <a:latin typeface="Arial" panose="020B0604020202020204" pitchFamily="34" charset="0"/>
                        </a:rPr>
                        <a:t>          41,725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D9D9D9"/>
                    </a:solidFill>
                  </a:tcPr>
                </a:tc>
                <a:tc>
                  <a:txBody>
                    <a:bodyPr/>
                    <a:lstStyle/>
                    <a:p>
                      <a:pPr algn="r" fontAlgn="ctr"/>
                      <a:r>
                        <a:rPr lang="en-US" sz="900" b="0" i="0" u="none" strike="noStrike">
                          <a:solidFill>
                            <a:srgbClr val="000000"/>
                          </a:solidFill>
                          <a:effectLst/>
                          <a:latin typeface="Arial" panose="020B0604020202020204" pitchFamily="34" charset="0"/>
                        </a:rPr>
                        <a:t>          39,165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3471422"/>
                  </a:ext>
                </a:extLst>
              </a:tr>
              <a:tr h="162835">
                <a:tc>
                  <a:txBody>
                    <a:bodyPr/>
                    <a:lstStyle/>
                    <a:p>
                      <a:pPr algn="r" fontAlgn="ctr"/>
                      <a:endParaRPr lang="en-US" sz="900" b="0"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900" b="1" i="0" u="none" strike="noStrike">
                          <a:solidFill>
                            <a:srgbClr val="000000"/>
                          </a:solidFill>
                          <a:effectLst/>
                          <a:latin typeface="Arial" panose="020B0604020202020204" pitchFamily="34" charset="0"/>
                        </a:rPr>
                        <a:t>     Total Assets</a:t>
                      </a:r>
                    </a:p>
                  </a:txBody>
                  <a:tcPr marL="0" marR="0" marT="0" marB="0" anchor="ctr">
                    <a:lnL>
                      <a:noFill/>
                    </a:lnL>
                    <a:lnR>
                      <a:noFill/>
                    </a:lnR>
                    <a:lnT>
                      <a:noFill/>
                    </a:lnT>
                    <a:lnB>
                      <a:noFill/>
                    </a:lnB>
                  </a:tcPr>
                </a:tc>
                <a:tc>
                  <a:txBody>
                    <a:bodyPr/>
                    <a:lstStyle/>
                    <a:p>
                      <a:pPr algn="r" fontAlgn="ctr"/>
                      <a:r>
                        <a:rPr lang="en-US" sz="900" b="1" i="0" u="none" strike="noStrike">
                          <a:solidFill>
                            <a:srgbClr val="000000"/>
                          </a:solidFill>
                          <a:effectLst/>
                          <a:latin typeface="Arial" panose="020B0604020202020204" pitchFamily="34" charset="0"/>
                        </a:rPr>
                        <a:t> 120,851,968 </a:t>
                      </a:r>
                    </a:p>
                  </a:txBody>
                  <a:tcPr marL="0" marR="0" marT="0"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4%</a:t>
                      </a:r>
                    </a:p>
                  </a:txBody>
                  <a:tcPr marL="0" marR="0" marT="0" marB="0" anchor="ctr">
                    <a:lnL>
                      <a:noFill/>
                    </a:lnL>
                    <a:lnR>
                      <a:noFill/>
                    </a:lnR>
                    <a:lnT>
                      <a:noFill/>
                    </a:lnT>
                    <a:lnB>
                      <a:noFill/>
                    </a:lnB>
                    <a:solidFill>
                      <a:srgbClr val="D9D9D9"/>
                    </a:solidFill>
                  </a:tcPr>
                </a:tc>
                <a:tc>
                  <a:txBody>
                    <a:bodyPr/>
                    <a:lstStyle/>
                    <a:p>
                      <a:pPr algn="r" fontAlgn="ctr"/>
                      <a:r>
                        <a:rPr lang="en-US" sz="900" b="1" i="0" u="none" strike="noStrike">
                          <a:solidFill>
                            <a:srgbClr val="000000"/>
                          </a:solidFill>
                          <a:effectLst/>
                          <a:latin typeface="Arial" panose="020B0604020202020204" pitchFamily="34" charset="0"/>
                        </a:rPr>
                        <a:t> 125,434,905 </a:t>
                      </a:r>
                    </a:p>
                  </a:txBody>
                  <a:tcPr marL="0" marR="0" marT="0"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900" b="1" i="0" u="none" strike="noStrike">
                          <a:solidFill>
                            <a:srgbClr val="000000"/>
                          </a:solidFill>
                          <a:effectLst/>
                          <a:latin typeface="Arial" panose="020B0604020202020204" pitchFamily="34" charset="0"/>
                        </a:rPr>
                        <a:t>  132,799,648 </a:t>
                      </a:r>
                    </a:p>
                  </a:txBody>
                  <a:tcPr marL="0" marR="0" marT="0"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D9D9D9"/>
                    </a:solidFill>
                  </a:tcPr>
                </a:tc>
                <a:tc>
                  <a:txBody>
                    <a:bodyPr/>
                    <a:lstStyle/>
                    <a:p>
                      <a:pPr algn="r" fontAlgn="ctr"/>
                      <a:r>
                        <a:rPr lang="en-US" sz="900" b="1" i="0" u="none" strike="noStrike">
                          <a:solidFill>
                            <a:srgbClr val="000000"/>
                          </a:solidFill>
                          <a:effectLst/>
                          <a:latin typeface="Arial" panose="020B0604020202020204" pitchFamily="34" charset="0"/>
                        </a:rPr>
                        <a:t>  125,434,905 </a:t>
                      </a:r>
                    </a:p>
                  </a:txBody>
                  <a:tcPr marL="0" marR="0" marT="0"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484436667"/>
                  </a:ext>
                </a:extLst>
              </a:tr>
              <a:tr h="162835">
                <a:tc>
                  <a:txBody>
                    <a:bodyPr/>
                    <a:lstStyle/>
                    <a:p>
                      <a:pPr algn="l" fontAlgn="ctr"/>
                      <a:endParaRPr lang="en-US" sz="900" b="0"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900" b="1" i="0" u="sng" strike="noStrike">
                          <a:solidFill>
                            <a:srgbClr val="000000"/>
                          </a:solidFill>
                          <a:effectLst/>
                          <a:latin typeface="Arial" panose="020B0604020202020204" pitchFamily="34" charset="0"/>
                        </a:rPr>
                        <a:t>Liabilities and Net Assets</a:t>
                      </a:r>
                    </a:p>
                  </a:txBody>
                  <a:tcPr marL="0" marR="0" marT="0" marB="0" anchor="ctr">
                    <a:lnL>
                      <a:noFill/>
                    </a:lnL>
                    <a:lnR>
                      <a:noFill/>
                    </a:lnR>
                    <a:lnT>
                      <a:noFill/>
                    </a:lnT>
                    <a:lnB>
                      <a:noFill/>
                    </a:lnB>
                  </a:tcPr>
                </a:tc>
                <a:tc>
                  <a:txBody>
                    <a:bodyPr/>
                    <a:lstStyle/>
                    <a:p>
                      <a:pPr algn="r"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900" b="1" i="0" u="sng" strike="noStrike" dirty="0">
                        <a:solidFill>
                          <a:srgbClr val="000000"/>
                        </a:solidFill>
                        <a:effectLst/>
                        <a:latin typeface="Arial" panose="020B0604020202020204" pitchFamily="34" charset="0"/>
                      </a:endParaRPr>
                    </a:p>
                  </a:txBody>
                  <a:tcPr marL="0" marR="0" marT="0" marB="0" anchor="ctr">
                    <a:lnL>
                      <a:noFill/>
                    </a:lnL>
                    <a:lnR>
                      <a:noFill/>
                    </a:lnR>
                    <a:lnT>
                      <a:noFill/>
                    </a:lnT>
                    <a:lnB>
                      <a:noFill/>
                    </a:lnB>
                    <a:solidFill>
                      <a:srgbClr val="D9D9D9"/>
                    </a:solidFill>
                  </a:tcPr>
                </a:tc>
                <a:tc>
                  <a:txBody>
                    <a:bodyPr/>
                    <a:lstStyle/>
                    <a:p>
                      <a:pPr algn="r"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900" b="1"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1"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endParaRPr lang="en-US" sz="900" b="1" i="0" u="sng" strike="noStrike" dirty="0">
                        <a:solidFill>
                          <a:srgbClr val="000000"/>
                        </a:solidFill>
                        <a:effectLst/>
                        <a:latin typeface="Arial" panose="020B0604020202020204" pitchFamily="34" charset="0"/>
                      </a:endParaRPr>
                    </a:p>
                  </a:txBody>
                  <a:tcPr marL="0" marR="0" marT="0" marB="0" anchor="ctr">
                    <a:lnL>
                      <a:noFill/>
                    </a:lnL>
                    <a:lnR>
                      <a:noFill/>
                    </a:lnR>
                    <a:lnT>
                      <a:noFill/>
                    </a:lnT>
                    <a:lnB>
                      <a:noFill/>
                    </a:lnB>
                    <a:solidFill>
                      <a:srgbClr val="D9D9D9"/>
                    </a:solidFill>
                  </a:tcPr>
                </a:tc>
                <a:tc>
                  <a:txBody>
                    <a:bodyPr/>
                    <a:lstStyle/>
                    <a:p>
                      <a:pPr algn="r"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w="2540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59398657"/>
                  </a:ext>
                </a:extLst>
              </a:tr>
              <a:tr h="153788">
                <a:tc>
                  <a:txBody>
                    <a:bodyPr/>
                    <a:lstStyle/>
                    <a:p>
                      <a:pPr algn="l" fontAlgn="ctr"/>
                      <a:endParaRPr lang="en-US" sz="900" b="0"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900" b="0" i="0" u="none" strike="noStrike">
                          <a:solidFill>
                            <a:srgbClr val="000000"/>
                          </a:solidFill>
                          <a:effectLst/>
                          <a:latin typeface="Arial" panose="020B0604020202020204" pitchFamily="34" charset="0"/>
                        </a:rPr>
                        <a:t>   Accounts Payable</a:t>
                      </a:r>
                    </a:p>
                  </a:txBody>
                  <a:tcPr marL="0" marR="0" marT="0" marB="0" anchor="ctr">
                    <a:lnL>
                      <a:noFill/>
                    </a:lnL>
                    <a:lnR>
                      <a:noFill/>
                    </a:lnR>
                    <a:lnT>
                      <a:noFill/>
                    </a:lnT>
                    <a:lnB>
                      <a:noFill/>
                    </a:lnB>
                  </a:tcPr>
                </a:tc>
                <a:tc>
                  <a:txBody>
                    <a:bodyPr/>
                    <a:lstStyle/>
                    <a:p>
                      <a:pPr algn="r" fontAlgn="ctr"/>
                      <a:r>
                        <a:rPr lang="en-US" sz="900" b="0" i="0" u="none" strike="noStrike">
                          <a:solidFill>
                            <a:srgbClr val="000000"/>
                          </a:solidFill>
                          <a:effectLst/>
                          <a:latin typeface="Arial" panose="020B0604020202020204" pitchFamily="34" charset="0"/>
                        </a:rPr>
                        <a:t>       115,868 </a:t>
                      </a:r>
                    </a:p>
                  </a:txBody>
                  <a:tcPr marL="0" marR="0" marT="0" marB="0" anchor="ctr">
                    <a:lnL>
                      <a:noFill/>
                    </a:lnL>
                    <a:lnR>
                      <a:noFill/>
                    </a:lnR>
                    <a:lnT>
                      <a:noFill/>
                    </a:lnT>
                    <a:lnB>
                      <a:noFill/>
                    </a:lnB>
                  </a:tcPr>
                </a:tc>
                <a:tc>
                  <a:txBody>
                    <a:bodyPr/>
                    <a:lstStyle/>
                    <a:p>
                      <a:pPr algn="ctr" fontAlgn="ctr"/>
                      <a:r>
                        <a:rPr lang="en-US" sz="900" b="0" i="0" u="none" strike="noStrike">
                          <a:solidFill>
                            <a:srgbClr val="000000"/>
                          </a:solidFill>
                          <a:effectLst/>
                          <a:latin typeface="Arial" panose="020B0604020202020204" pitchFamily="34" charset="0"/>
                        </a:rPr>
                        <a:t>-25%</a:t>
                      </a:r>
                    </a:p>
                  </a:txBody>
                  <a:tcPr marL="0" marR="0" marT="0" marB="0" anchor="ctr">
                    <a:lnL>
                      <a:noFill/>
                    </a:lnL>
                    <a:lnR>
                      <a:noFill/>
                    </a:lnR>
                    <a:lnT>
                      <a:noFill/>
                    </a:lnT>
                    <a:lnB>
                      <a:noFill/>
                    </a:lnB>
                    <a:solidFill>
                      <a:srgbClr val="D9D9D9"/>
                    </a:solidFill>
                  </a:tcPr>
                </a:tc>
                <a:tc>
                  <a:txBody>
                    <a:bodyPr/>
                    <a:lstStyle/>
                    <a:p>
                      <a:pPr algn="r" fontAlgn="ctr"/>
                      <a:r>
                        <a:rPr lang="en-US" sz="900" b="0" i="0" u="none" strike="noStrike">
                          <a:solidFill>
                            <a:srgbClr val="000000"/>
                          </a:solidFill>
                          <a:effectLst/>
                          <a:latin typeface="Arial" panose="020B0604020202020204" pitchFamily="34" charset="0"/>
                        </a:rPr>
                        <a:t>         87,135 </a:t>
                      </a: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900" b="0" i="0" u="none" strike="noStrike">
                          <a:solidFill>
                            <a:srgbClr val="000000"/>
                          </a:solidFill>
                          <a:effectLst/>
                          <a:latin typeface="Arial" panose="020B0604020202020204" pitchFamily="34" charset="0"/>
                        </a:rPr>
                        <a:t>        111,385 </a:t>
                      </a:r>
                    </a:p>
                  </a:txBody>
                  <a:tcPr marL="0" marR="0" marT="0" marB="0" anchor="ctr">
                    <a:lnL>
                      <a:noFill/>
                    </a:lnL>
                    <a:lnR>
                      <a:noFill/>
                    </a:lnR>
                    <a:lnT>
                      <a:noFill/>
                    </a:lnT>
                    <a:lnB>
                      <a:noFill/>
                    </a:lnB>
                  </a:tcPr>
                </a:tc>
                <a:tc>
                  <a:txBody>
                    <a:bodyPr/>
                    <a:lstStyle/>
                    <a:p>
                      <a:pPr algn="ctr" fontAlgn="ctr"/>
                      <a:r>
                        <a:rPr lang="en-US" sz="900" b="0" i="0" u="none" strike="noStrike">
                          <a:solidFill>
                            <a:srgbClr val="000000"/>
                          </a:solidFill>
                          <a:effectLst/>
                          <a:latin typeface="Arial" panose="020B0604020202020204" pitchFamily="34" charset="0"/>
                        </a:rPr>
                        <a:t>-22%</a:t>
                      </a:r>
                    </a:p>
                  </a:txBody>
                  <a:tcPr marL="0" marR="0" marT="0" marB="0" anchor="ctr">
                    <a:lnL>
                      <a:noFill/>
                    </a:lnL>
                    <a:lnR>
                      <a:noFill/>
                    </a:lnR>
                    <a:lnT>
                      <a:noFill/>
                    </a:lnT>
                    <a:lnB>
                      <a:noFill/>
                    </a:lnB>
                    <a:solidFill>
                      <a:srgbClr val="D9D9D9"/>
                    </a:solidFill>
                  </a:tcPr>
                </a:tc>
                <a:tc>
                  <a:txBody>
                    <a:bodyPr/>
                    <a:lstStyle/>
                    <a:p>
                      <a:pPr algn="r" fontAlgn="ctr"/>
                      <a:r>
                        <a:rPr lang="en-US" sz="900" b="0" i="0" u="none" strike="noStrike">
                          <a:solidFill>
                            <a:srgbClr val="000000"/>
                          </a:solidFill>
                          <a:effectLst/>
                          <a:latin typeface="Arial" panose="020B0604020202020204" pitchFamily="34" charset="0"/>
                        </a:rPr>
                        <a:t>          87,135 </a:t>
                      </a:r>
                    </a:p>
                  </a:txBody>
                  <a:tcPr marL="0" marR="0" marT="0" marB="0" anchor="ctr">
                    <a:lnL>
                      <a:noFill/>
                    </a:lnL>
                    <a:lnR>
                      <a:noFill/>
                    </a:lnR>
                    <a:lnT>
                      <a:noFill/>
                    </a:lnT>
                    <a:lnB>
                      <a:noFill/>
                    </a:lnB>
                  </a:tcPr>
                </a:tc>
                <a:extLst>
                  <a:ext uri="{0D108BD9-81ED-4DB2-BD59-A6C34878D82A}">
                    <a16:rowId xmlns:a16="http://schemas.microsoft.com/office/drawing/2014/main" val="999625411"/>
                  </a:ext>
                </a:extLst>
              </a:tr>
              <a:tr h="153788">
                <a:tc>
                  <a:txBody>
                    <a:bodyPr/>
                    <a:lstStyle/>
                    <a:p>
                      <a:pPr algn="l" fontAlgn="ctr"/>
                      <a:endParaRPr lang="en-US" sz="900" b="0"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900" b="0" i="0" u="none" strike="noStrike">
                          <a:solidFill>
                            <a:srgbClr val="000000"/>
                          </a:solidFill>
                          <a:effectLst/>
                          <a:latin typeface="Arial" panose="020B0604020202020204" pitchFamily="34" charset="0"/>
                        </a:rPr>
                        <a:t>   Payroll Related Liabilities</a:t>
                      </a:r>
                    </a:p>
                  </a:txBody>
                  <a:tcPr marL="0" marR="0" marT="0" marB="0" anchor="ctr">
                    <a:lnL>
                      <a:noFill/>
                    </a:lnL>
                    <a:lnR>
                      <a:noFill/>
                    </a:lnR>
                    <a:lnT>
                      <a:noFill/>
                    </a:lnT>
                    <a:lnB>
                      <a:noFill/>
                    </a:lnB>
                  </a:tcPr>
                </a:tc>
                <a:tc>
                  <a:txBody>
                    <a:bodyPr/>
                    <a:lstStyle/>
                    <a:p>
                      <a:pPr algn="r" fontAlgn="ctr"/>
                      <a:r>
                        <a:rPr lang="en-US" sz="900" b="0" i="0" u="none" strike="noStrike">
                          <a:solidFill>
                            <a:srgbClr val="000000"/>
                          </a:solidFill>
                          <a:effectLst/>
                          <a:latin typeface="Arial" panose="020B0604020202020204" pitchFamily="34" charset="0"/>
                        </a:rPr>
                        <a:t>       128,314 </a:t>
                      </a:r>
                    </a:p>
                  </a:txBody>
                  <a:tcPr marL="0" marR="0" marT="0" marB="0" anchor="ctr">
                    <a:lnL>
                      <a:noFill/>
                    </a:lnL>
                    <a:lnR>
                      <a:noFill/>
                    </a:lnR>
                    <a:lnT>
                      <a:noFill/>
                    </a:lnT>
                    <a:lnB>
                      <a:noFill/>
                    </a:lnB>
                  </a:tcPr>
                </a:tc>
                <a:tc>
                  <a:txBody>
                    <a:bodyPr/>
                    <a:lstStyle/>
                    <a:p>
                      <a:pPr algn="ctr" fontAlgn="ctr"/>
                      <a:r>
                        <a:rPr lang="en-US" sz="900" b="0" i="0" u="none" strike="noStrike">
                          <a:solidFill>
                            <a:srgbClr val="000000"/>
                          </a:solidFill>
                          <a:effectLst/>
                          <a:latin typeface="Arial" panose="020B0604020202020204" pitchFamily="34" charset="0"/>
                        </a:rPr>
                        <a:t>-42%</a:t>
                      </a:r>
                    </a:p>
                  </a:txBody>
                  <a:tcPr marL="0" marR="0" marT="0" marB="0" anchor="ctr">
                    <a:lnL>
                      <a:noFill/>
                    </a:lnL>
                    <a:lnR>
                      <a:noFill/>
                    </a:lnR>
                    <a:lnT>
                      <a:noFill/>
                    </a:lnT>
                    <a:lnB>
                      <a:noFill/>
                    </a:lnB>
                    <a:solidFill>
                      <a:srgbClr val="D9D9D9"/>
                    </a:solidFill>
                  </a:tcPr>
                </a:tc>
                <a:tc>
                  <a:txBody>
                    <a:bodyPr/>
                    <a:lstStyle/>
                    <a:p>
                      <a:pPr algn="r" fontAlgn="ctr"/>
                      <a:r>
                        <a:rPr lang="en-US" sz="900" b="0" i="0" u="none" strike="noStrike">
                          <a:solidFill>
                            <a:srgbClr val="000000"/>
                          </a:solidFill>
                          <a:effectLst/>
                          <a:latin typeface="Arial" panose="020B0604020202020204" pitchFamily="34" charset="0"/>
                        </a:rPr>
                        <a:t>         74,949 </a:t>
                      </a: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900" b="0" i="0" u="none" strike="noStrike">
                          <a:solidFill>
                            <a:srgbClr val="000000"/>
                          </a:solidFill>
                          <a:effectLst/>
                          <a:latin typeface="Arial" panose="020B0604020202020204" pitchFamily="34" charset="0"/>
                        </a:rPr>
                        <a:t>          68,891 </a:t>
                      </a:r>
                    </a:p>
                  </a:txBody>
                  <a:tcPr marL="0" marR="0" marT="0" marB="0" anchor="ctr">
                    <a:lnL>
                      <a:noFill/>
                    </a:lnL>
                    <a:lnR>
                      <a:noFill/>
                    </a:lnR>
                    <a:lnT>
                      <a:noFill/>
                    </a:lnT>
                    <a:lnB>
                      <a:noFill/>
                    </a:lnB>
                  </a:tcPr>
                </a:tc>
                <a:tc>
                  <a:txBody>
                    <a:bodyPr/>
                    <a:lstStyle/>
                    <a:p>
                      <a:pPr algn="ctr" fontAlgn="ctr"/>
                      <a:r>
                        <a:rPr lang="en-US" sz="900" b="0" i="0" u="none" strike="noStrike">
                          <a:solidFill>
                            <a:srgbClr val="000000"/>
                          </a:solidFill>
                          <a:effectLst/>
                          <a:latin typeface="Arial" panose="020B0604020202020204" pitchFamily="34" charset="0"/>
                        </a:rPr>
                        <a:t>9%</a:t>
                      </a:r>
                    </a:p>
                  </a:txBody>
                  <a:tcPr marL="0" marR="0" marT="0" marB="0" anchor="ctr">
                    <a:lnL>
                      <a:noFill/>
                    </a:lnL>
                    <a:lnR>
                      <a:noFill/>
                    </a:lnR>
                    <a:lnT>
                      <a:noFill/>
                    </a:lnT>
                    <a:lnB>
                      <a:noFill/>
                    </a:lnB>
                    <a:solidFill>
                      <a:srgbClr val="D9D9D9"/>
                    </a:solidFill>
                  </a:tcPr>
                </a:tc>
                <a:tc>
                  <a:txBody>
                    <a:bodyPr/>
                    <a:lstStyle/>
                    <a:p>
                      <a:pPr algn="r" fontAlgn="ctr"/>
                      <a:r>
                        <a:rPr lang="en-US" sz="900" b="0" i="0" u="none" strike="noStrike">
                          <a:solidFill>
                            <a:srgbClr val="000000"/>
                          </a:solidFill>
                          <a:effectLst/>
                          <a:latin typeface="Arial" panose="020B0604020202020204" pitchFamily="34" charset="0"/>
                        </a:rPr>
                        <a:t>          74,949 </a:t>
                      </a:r>
                    </a:p>
                  </a:txBody>
                  <a:tcPr marL="0" marR="0" marT="0" marB="0" anchor="ctr">
                    <a:lnL>
                      <a:noFill/>
                    </a:lnL>
                    <a:lnR>
                      <a:noFill/>
                    </a:lnR>
                    <a:lnT>
                      <a:noFill/>
                    </a:lnT>
                    <a:lnB>
                      <a:noFill/>
                    </a:lnB>
                  </a:tcPr>
                </a:tc>
                <a:extLst>
                  <a:ext uri="{0D108BD9-81ED-4DB2-BD59-A6C34878D82A}">
                    <a16:rowId xmlns:a16="http://schemas.microsoft.com/office/drawing/2014/main" val="241181845"/>
                  </a:ext>
                </a:extLst>
              </a:tr>
              <a:tr h="153788">
                <a:tc>
                  <a:txBody>
                    <a:bodyPr/>
                    <a:lstStyle/>
                    <a:p>
                      <a:pPr algn="l" fontAlgn="ctr"/>
                      <a:endParaRPr lang="en-US" sz="900" b="0"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900" b="0" i="0" u="none" strike="noStrike">
                          <a:solidFill>
                            <a:srgbClr val="000000"/>
                          </a:solidFill>
                          <a:effectLst/>
                          <a:latin typeface="Arial" panose="020B0604020202020204" pitchFamily="34" charset="0"/>
                        </a:rPr>
                        <a:t>   Scholarship Commitments, net</a:t>
                      </a:r>
                    </a:p>
                  </a:txBody>
                  <a:tcPr marL="0" marR="0" marT="0" marB="0" anchor="ctr">
                    <a:lnL>
                      <a:noFill/>
                    </a:lnL>
                    <a:lnR>
                      <a:noFill/>
                    </a:lnR>
                    <a:lnT>
                      <a:noFill/>
                    </a:lnT>
                    <a:lnB>
                      <a:noFill/>
                    </a:lnB>
                  </a:tcPr>
                </a:tc>
                <a:tc>
                  <a:txBody>
                    <a:bodyPr/>
                    <a:lstStyle/>
                    <a:p>
                      <a:pPr algn="r" fontAlgn="ctr"/>
                      <a:r>
                        <a:rPr lang="en-US" sz="900" b="0" i="0" u="none" strike="noStrike">
                          <a:solidFill>
                            <a:srgbClr val="000000"/>
                          </a:solidFill>
                          <a:effectLst/>
                          <a:latin typeface="Arial" panose="020B0604020202020204" pitchFamily="34" charset="0"/>
                        </a:rPr>
                        <a:t>  31,203,035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-13%</a:t>
                      </a:r>
                    </a:p>
                  </a:txBody>
                  <a:tcPr marL="0" marR="0" marT="0" marB="0" anchor="ctr">
                    <a:lnL>
                      <a:noFill/>
                    </a:lnL>
                    <a:lnR>
                      <a:noFill/>
                    </a:lnR>
                    <a:lnT>
                      <a:noFill/>
                    </a:lnT>
                    <a:lnB>
                      <a:noFill/>
                    </a:lnB>
                    <a:solidFill>
                      <a:srgbClr val="D9D9D9"/>
                    </a:solidFill>
                  </a:tcPr>
                </a:tc>
                <a:tc>
                  <a:txBody>
                    <a:bodyPr/>
                    <a:lstStyle/>
                    <a:p>
                      <a:pPr algn="r" fontAlgn="ctr"/>
                      <a:r>
                        <a:rPr lang="en-US" sz="900" b="0" i="0" u="none" strike="noStrike">
                          <a:solidFill>
                            <a:srgbClr val="000000"/>
                          </a:solidFill>
                          <a:effectLst/>
                          <a:latin typeface="Arial" panose="020B0604020202020204" pitchFamily="34" charset="0"/>
                        </a:rPr>
                        <a:t>   27,269,050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r>
                        <a:rPr lang="en-US" sz="900" b="1" i="0" u="none" strike="noStrike">
                          <a:solidFill>
                            <a:srgbClr val="000000"/>
                          </a:solidFill>
                          <a:effectLst/>
                          <a:latin typeface="Arial" panose="020B0604020202020204" pitchFamily="34" charset="0"/>
                        </a:rPr>
                        <a:t>5 </a:t>
                      </a: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900" b="0" i="0" u="none" strike="noStrike">
                          <a:solidFill>
                            <a:srgbClr val="000000"/>
                          </a:solidFill>
                          <a:effectLst/>
                          <a:latin typeface="Arial" panose="020B0604020202020204" pitchFamily="34" charset="0"/>
                        </a:rPr>
                        <a:t>    23,479,533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16%</a:t>
                      </a:r>
                    </a:p>
                  </a:txBody>
                  <a:tcPr marL="0" marR="0" marT="0" marB="0" anchor="ctr">
                    <a:lnL>
                      <a:noFill/>
                    </a:lnL>
                    <a:lnR>
                      <a:noFill/>
                    </a:lnR>
                    <a:lnT>
                      <a:noFill/>
                    </a:lnT>
                    <a:lnB>
                      <a:noFill/>
                    </a:lnB>
                    <a:solidFill>
                      <a:srgbClr val="D9D9D9"/>
                    </a:solidFill>
                  </a:tcPr>
                </a:tc>
                <a:tc>
                  <a:txBody>
                    <a:bodyPr/>
                    <a:lstStyle/>
                    <a:p>
                      <a:pPr algn="r" fontAlgn="ctr"/>
                      <a:r>
                        <a:rPr lang="en-US" sz="900" b="0" i="0" u="none" strike="noStrike">
                          <a:solidFill>
                            <a:srgbClr val="000000"/>
                          </a:solidFill>
                          <a:effectLst/>
                          <a:latin typeface="Arial" panose="020B0604020202020204" pitchFamily="34" charset="0"/>
                        </a:rPr>
                        <a:t>    27,269,050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102906"/>
                  </a:ext>
                </a:extLst>
              </a:tr>
              <a:tr h="153788">
                <a:tc>
                  <a:txBody>
                    <a:bodyPr/>
                    <a:lstStyle/>
                    <a:p>
                      <a:pPr algn="l" fontAlgn="ctr"/>
                      <a:endParaRPr lang="en-US" sz="900" b="0"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9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D9D9D9"/>
                    </a:solidFill>
                  </a:tcPr>
                </a:tc>
                <a:tc>
                  <a:txBody>
                    <a:bodyPr/>
                    <a:lstStyle/>
                    <a:p>
                      <a:pPr algn="r"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9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D9D9D9"/>
                    </a:solidFill>
                  </a:tcPr>
                </a:tc>
                <a:tc>
                  <a:txBody>
                    <a:bodyPr/>
                    <a:lstStyle/>
                    <a:p>
                      <a:pPr algn="r"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398381685"/>
                  </a:ext>
                </a:extLst>
              </a:tr>
              <a:tr h="153788">
                <a:tc>
                  <a:txBody>
                    <a:bodyPr/>
                    <a:lstStyle/>
                    <a:p>
                      <a:pPr algn="r" fontAlgn="ctr"/>
                      <a:endParaRPr lang="en-US" sz="900" b="0"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900" b="1" i="0" u="none" strike="noStrike">
                          <a:solidFill>
                            <a:srgbClr val="000000"/>
                          </a:solidFill>
                          <a:effectLst/>
                          <a:latin typeface="Arial" panose="020B0604020202020204" pitchFamily="34" charset="0"/>
                        </a:rPr>
                        <a:t>     Total Liabilities</a:t>
                      </a:r>
                    </a:p>
                  </a:txBody>
                  <a:tcPr marL="0" marR="0" marT="0" marB="0" anchor="ctr">
                    <a:lnL>
                      <a:noFill/>
                    </a:lnL>
                    <a:lnR>
                      <a:noFill/>
                    </a:lnR>
                    <a:lnT>
                      <a:noFill/>
                    </a:lnT>
                    <a:lnB>
                      <a:noFill/>
                    </a:lnB>
                  </a:tcPr>
                </a:tc>
                <a:tc>
                  <a:txBody>
                    <a:bodyPr/>
                    <a:lstStyle/>
                    <a:p>
                      <a:pPr algn="r" fontAlgn="ctr"/>
                      <a:r>
                        <a:rPr lang="en-US" sz="900" b="1" i="0" u="none" strike="noStrike">
                          <a:solidFill>
                            <a:srgbClr val="000000"/>
                          </a:solidFill>
                          <a:effectLst/>
                          <a:latin typeface="Arial" panose="020B0604020202020204" pitchFamily="34" charset="0"/>
                        </a:rPr>
                        <a:t>  31,447,217 </a:t>
                      </a:r>
                    </a:p>
                  </a:txBody>
                  <a:tcPr marL="0" marR="0" marT="0" marB="0" anchor="ctr">
                    <a:lnL>
                      <a:noFill/>
                    </a:lnL>
                    <a:lnR>
                      <a:noFill/>
                    </a:lnR>
                    <a:lnT>
                      <a:noFill/>
                    </a:lnT>
                    <a:lnB>
                      <a:noFill/>
                    </a:lnB>
                  </a:tcPr>
                </a:tc>
                <a:tc>
                  <a:txBody>
                    <a:bodyPr/>
                    <a:lstStyle/>
                    <a:p>
                      <a:pPr algn="ctr" fontAlgn="ctr"/>
                      <a:r>
                        <a:rPr lang="en-US" sz="900" b="0" i="0" u="none" strike="noStrike">
                          <a:solidFill>
                            <a:srgbClr val="000000"/>
                          </a:solidFill>
                          <a:effectLst/>
                          <a:latin typeface="Arial" panose="020B0604020202020204" pitchFamily="34" charset="0"/>
                        </a:rPr>
                        <a:t>-13%</a:t>
                      </a:r>
                    </a:p>
                  </a:txBody>
                  <a:tcPr marL="0" marR="0" marT="0" marB="0" anchor="ctr">
                    <a:lnL>
                      <a:noFill/>
                    </a:lnL>
                    <a:lnR>
                      <a:noFill/>
                    </a:lnR>
                    <a:lnT>
                      <a:noFill/>
                    </a:lnT>
                    <a:lnB>
                      <a:noFill/>
                    </a:lnB>
                    <a:solidFill>
                      <a:srgbClr val="D9D9D9"/>
                    </a:solidFill>
                  </a:tcPr>
                </a:tc>
                <a:tc>
                  <a:txBody>
                    <a:bodyPr/>
                    <a:lstStyle/>
                    <a:p>
                      <a:pPr algn="r" fontAlgn="ctr"/>
                      <a:r>
                        <a:rPr lang="en-US" sz="900" b="1" i="0" u="none" strike="noStrike">
                          <a:solidFill>
                            <a:srgbClr val="000000"/>
                          </a:solidFill>
                          <a:effectLst/>
                          <a:latin typeface="Arial" panose="020B0604020202020204" pitchFamily="34" charset="0"/>
                        </a:rPr>
                        <a:t>   27,431,134 </a:t>
                      </a:r>
                    </a:p>
                  </a:txBody>
                  <a:tcPr marL="0" marR="0" marT="0" marB="0" anchor="ctr">
                    <a:lnL>
                      <a:noFill/>
                    </a:lnL>
                    <a:lnR>
                      <a:noFill/>
                    </a:lnR>
                    <a:lnT>
                      <a:noFill/>
                    </a:lnT>
                    <a:lnB>
                      <a:noFill/>
                    </a:lnB>
                  </a:tcPr>
                </a:tc>
                <a:tc>
                  <a:txBody>
                    <a:bodyPr/>
                    <a:lstStyle/>
                    <a:p>
                      <a:pPr algn="l"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900" b="1" i="0" u="none" strike="noStrike">
                          <a:solidFill>
                            <a:srgbClr val="000000"/>
                          </a:solidFill>
                          <a:effectLst/>
                          <a:latin typeface="Arial" panose="020B0604020202020204" pitchFamily="34" charset="0"/>
                        </a:rPr>
                        <a:t>    23,659,809 </a:t>
                      </a:r>
                    </a:p>
                  </a:txBody>
                  <a:tcPr marL="0" marR="0" marT="0" marB="0" anchor="ctr">
                    <a:lnL>
                      <a:noFill/>
                    </a:lnL>
                    <a:lnR>
                      <a:noFill/>
                    </a:lnR>
                    <a:lnT>
                      <a:noFill/>
                    </a:lnT>
                    <a:lnB>
                      <a:noFill/>
                    </a:lnB>
                  </a:tcPr>
                </a:tc>
                <a:tc>
                  <a:txBody>
                    <a:bodyPr/>
                    <a:lstStyle/>
                    <a:p>
                      <a:pPr algn="ctr" fontAlgn="ctr"/>
                      <a:r>
                        <a:rPr lang="en-US" sz="900" b="0" i="0" u="none" strike="noStrike">
                          <a:solidFill>
                            <a:srgbClr val="000000"/>
                          </a:solidFill>
                          <a:effectLst/>
                          <a:latin typeface="Arial" panose="020B0604020202020204" pitchFamily="34" charset="0"/>
                        </a:rPr>
                        <a:t>16%</a:t>
                      </a:r>
                    </a:p>
                  </a:txBody>
                  <a:tcPr marL="0" marR="0" marT="0" marB="0" anchor="ctr">
                    <a:lnL>
                      <a:noFill/>
                    </a:lnL>
                    <a:lnR>
                      <a:noFill/>
                    </a:lnR>
                    <a:lnT>
                      <a:noFill/>
                    </a:lnT>
                    <a:lnB>
                      <a:noFill/>
                    </a:lnB>
                    <a:solidFill>
                      <a:srgbClr val="D9D9D9"/>
                    </a:solidFill>
                  </a:tcPr>
                </a:tc>
                <a:tc>
                  <a:txBody>
                    <a:bodyPr/>
                    <a:lstStyle/>
                    <a:p>
                      <a:pPr algn="r" fontAlgn="ctr"/>
                      <a:r>
                        <a:rPr lang="en-US" sz="900" b="1" i="0" u="none" strike="noStrike">
                          <a:solidFill>
                            <a:srgbClr val="000000"/>
                          </a:solidFill>
                          <a:effectLst/>
                          <a:latin typeface="Arial" panose="020B0604020202020204" pitchFamily="34" charset="0"/>
                        </a:rPr>
                        <a:t>    27,431,134 </a:t>
                      </a:r>
                    </a:p>
                  </a:txBody>
                  <a:tcPr marL="0" marR="0" marT="0" marB="0" anchor="ctr">
                    <a:lnL>
                      <a:noFill/>
                    </a:lnL>
                    <a:lnR>
                      <a:noFill/>
                    </a:lnR>
                    <a:lnT>
                      <a:noFill/>
                    </a:lnT>
                    <a:lnB>
                      <a:noFill/>
                    </a:lnB>
                  </a:tcPr>
                </a:tc>
                <a:extLst>
                  <a:ext uri="{0D108BD9-81ED-4DB2-BD59-A6C34878D82A}">
                    <a16:rowId xmlns:a16="http://schemas.microsoft.com/office/drawing/2014/main" val="3559399236"/>
                  </a:ext>
                </a:extLst>
              </a:tr>
              <a:tr h="153788">
                <a:tc>
                  <a:txBody>
                    <a:bodyPr/>
                    <a:lstStyle/>
                    <a:p>
                      <a:pPr algn="l" fontAlgn="ctr"/>
                      <a:endParaRPr lang="en-US" sz="900" b="0"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900" b="1" i="0" u="sng" strike="noStrike">
                          <a:solidFill>
                            <a:srgbClr val="000000"/>
                          </a:solidFill>
                          <a:effectLst/>
                          <a:latin typeface="Arial" panose="020B0604020202020204" pitchFamily="34" charset="0"/>
                        </a:rPr>
                        <a:t>Net Assets</a:t>
                      </a:r>
                    </a:p>
                  </a:txBody>
                  <a:tcPr marL="0" marR="0" marT="0" marB="0" anchor="ctr">
                    <a:lnL>
                      <a:noFill/>
                    </a:lnL>
                    <a:lnR>
                      <a:noFill/>
                    </a:lnR>
                    <a:lnT>
                      <a:noFill/>
                    </a:lnT>
                    <a:lnB>
                      <a:noFill/>
                    </a:lnB>
                  </a:tcPr>
                </a:tc>
                <a:tc>
                  <a:txBody>
                    <a:bodyPr/>
                    <a:lstStyle/>
                    <a:p>
                      <a:pPr algn="r"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r>
                        <a:rPr lang="en-US" sz="9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D9D9D9"/>
                    </a:solidFill>
                  </a:tcPr>
                </a:tc>
                <a:tc>
                  <a:txBody>
                    <a:bodyPr/>
                    <a:lstStyle/>
                    <a:p>
                      <a:pPr algn="r"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1"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1"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r>
                        <a:rPr lang="en-US" sz="9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D9D9D9"/>
                    </a:solidFill>
                  </a:tcPr>
                </a:tc>
                <a:tc>
                  <a:txBody>
                    <a:bodyPr/>
                    <a:lstStyle/>
                    <a:p>
                      <a:pPr algn="r"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2660048394"/>
                  </a:ext>
                </a:extLst>
              </a:tr>
              <a:tr h="307578">
                <a:tc>
                  <a:txBody>
                    <a:bodyPr/>
                    <a:lstStyle/>
                    <a:p>
                      <a:pPr algn="l" fontAlgn="ctr"/>
                      <a:endParaRPr lang="en-US" sz="900" b="0"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900" b="0" i="0" u="none" strike="noStrike">
                          <a:solidFill>
                            <a:srgbClr val="000000"/>
                          </a:solidFill>
                          <a:effectLst/>
                          <a:latin typeface="Arial" panose="020B0604020202020204" pitchFamily="34" charset="0"/>
                        </a:rPr>
                        <a:t>     Temporarily Restricted Net Assets</a:t>
                      </a:r>
                    </a:p>
                  </a:txBody>
                  <a:tcPr marL="0" marR="0" marT="0" marB="0" anchor="ctr">
                    <a:lnL>
                      <a:noFill/>
                    </a:lnL>
                    <a:lnR>
                      <a:noFill/>
                    </a:lnR>
                    <a:lnT>
                      <a:noFill/>
                    </a:lnT>
                    <a:lnB>
                      <a:noFill/>
                    </a:lnB>
                  </a:tcPr>
                </a:tc>
                <a:tc>
                  <a:txBody>
                    <a:bodyPr/>
                    <a:lstStyle/>
                    <a:p>
                      <a:pPr algn="r" fontAlgn="ctr"/>
                      <a:r>
                        <a:rPr lang="en-US" sz="900" b="0" i="0" u="none" strike="noStrike">
                          <a:solidFill>
                            <a:srgbClr val="000000"/>
                          </a:solidFill>
                          <a:effectLst/>
                          <a:latin typeface="Arial" panose="020B0604020202020204" pitchFamily="34" charset="0"/>
                        </a:rPr>
                        <a:t>  64,404,751 </a:t>
                      </a:r>
                    </a:p>
                  </a:txBody>
                  <a:tcPr marL="0" marR="0" marT="0" marB="0" anchor="ctr">
                    <a:lnL>
                      <a:noFill/>
                    </a:lnL>
                    <a:lnR>
                      <a:noFill/>
                    </a:lnR>
                    <a:lnT>
                      <a:noFill/>
                    </a:lnT>
                    <a:lnB>
                      <a:noFill/>
                    </a:lnB>
                  </a:tcPr>
                </a:tc>
                <a:tc>
                  <a:txBody>
                    <a:bodyPr/>
                    <a:lstStyle/>
                    <a:p>
                      <a:pPr algn="ctr" fontAlgn="ctr"/>
                      <a:r>
                        <a:rPr lang="en-US" sz="900" b="0" i="0" u="none" strike="noStrike">
                          <a:solidFill>
                            <a:srgbClr val="000000"/>
                          </a:solidFill>
                          <a:effectLst/>
                          <a:latin typeface="Arial" panose="020B0604020202020204" pitchFamily="34" charset="0"/>
                        </a:rPr>
                        <a:t>13%</a:t>
                      </a:r>
                    </a:p>
                  </a:txBody>
                  <a:tcPr marL="0" marR="0" marT="0" marB="0" anchor="ctr">
                    <a:lnL>
                      <a:noFill/>
                    </a:lnL>
                    <a:lnR>
                      <a:noFill/>
                    </a:lnR>
                    <a:lnT>
                      <a:noFill/>
                    </a:lnT>
                    <a:lnB>
                      <a:noFill/>
                    </a:lnB>
                    <a:solidFill>
                      <a:srgbClr val="D9D9D9"/>
                    </a:solidFill>
                  </a:tcPr>
                </a:tc>
                <a:tc>
                  <a:txBody>
                    <a:bodyPr/>
                    <a:lstStyle/>
                    <a:p>
                      <a:pPr algn="r" fontAlgn="ctr"/>
                      <a:r>
                        <a:rPr lang="en-US" sz="900" b="0" i="0" u="none" strike="noStrike">
                          <a:solidFill>
                            <a:srgbClr val="000000"/>
                          </a:solidFill>
                          <a:effectLst/>
                          <a:latin typeface="Arial" panose="020B0604020202020204" pitchFamily="34" charset="0"/>
                        </a:rPr>
                        <a:t>   73,003,771 </a:t>
                      </a: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900" b="0" i="0" u="none" strike="noStrike">
                          <a:solidFill>
                            <a:srgbClr val="000000"/>
                          </a:solidFill>
                          <a:effectLst/>
                          <a:latin typeface="Arial" panose="020B0604020202020204" pitchFamily="34" charset="0"/>
                        </a:rPr>
                        <a:t>    84,139,839 </a:t>
                      </a:r>
                    </a:p>
                  </a:txBody>
                  <a:tcPr marL="0" marR="0" marT="0" marB="0" anchor="ctr">
                    <a:lnL>
                      <a:noFill/>
                    </a:lnL>
                    <a:lnR>
                      <a:noFill/>
                    </a:lnR>
                    <a:lnT>
                      <a:noFill/>
                    </a:lnT>
                    <a:lnB>
                      <a:noFill/>
                    </a:lnB>
                  </a:tcPr>
                </a:tc>
                <a:tc>
                  <a:txBody>
                    <a:bodyPr/>
                    <a:lstStyle/>
                    <a:p>
                      <a:pPr algn="ctr" fontAlgn="ctr"/>
                      <a:r>
                        <a:rPr lang="en-US" sz="900" b="0" i="0" u="none" strike="noStrike">
                          <a:solidFill>
                            <a:srgbClr val="000000"/>
                          </a:solidFill>
                          <a:effectLst/>
                          <a:latin typeface="Arial" panose="020B0604020202020204" pitchFamily="34" charset="0"/>
                        </a:rPr>
                        <a:t>-13%</a:t>
                      </a:r>
                    </a:p>
                  </a:txBody>
                  <a:tcPr marL="0" marR="0" marT="0" marB="0" anchor="ctr">
                    <a:lnL>
                      <a:noFill/>
                    </a:lnL>
                    <a:lnR>
                      <a:noFill/>
                    </a:lnR>
                    <a:lnT>
                      <a:noFill/>
                    </a:lnT>
                    <a:lnB>
                      <a:noFill/>
                    </a:lnB>
                    <a:solidFill>
                      <a:srgbClr val="D9D9D9"/>
                    </a:solidFill>
                  </a:tcPr>
                </a:tc>
                <a:tc>
                  <a:txBody>
                    <a:bodyPr/>
                    <a:lstStyle/>
                    <a:p>
                      <a:pPr algn="r" fontAlgn="ctr"/>
                      <a:r>
                        <a:rPr lang="en-US" sz="900" b="0" i="0" u="none" strike="noStrike">
                          <a:solidFill>
                            <a:srgbClr val="000000"/>
                          </a:solidFill>
                          <a:effectLst/>
                          <a:latin typeface="Arial" panose="020B0604020202020204" pitchFamily="34" charset="0"/>
                        </a:rPr>
                        <a:t>    73,003,771 </a:t>
                      </a:r>
                    </a:p>
                  </a:txBody>
                  <a:tcPr marL="0" marR="0" marT="0" marB="0" anchor="ctr">
                    <a:lnL>
                      <a:noFill/>
                    </a:lnL>
                    <a:lnR>
                      <a:noFill/>
                    </a:lnR>
                    <a:lnT>
                      <a:noFill/>
                    </a:lnT>
                    <a:lnB>
                      <a:noFill/>
                    </a:lnB>
                  </a:tcPr>
                </a:tc>
                <a:extLst>
                  <a:ext uri="{0D108BD9-81ED-4DB2-BD59-A6C34878D82A}">
                    <a16:rowId xmlns:a16="http://schemas.microsoft.com/office/drawing/2014/main" val="3232562118"/>
                  </a:ext>
                </a:extLst>
              </a:tr>
              <a:tr h="307578">
                <a:tc>
                  <a:txBody>
                    <a:bodyPr/>
                    <a:lstStyle/>
                    <a:p>
                      <a:pPr algn="l" fontAlgn="ctr"/>
                      <a:endParaRPr lang="en-US" sz="900" b="0"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900" b="0" i="0" u="none" strike="noStrike">
                          <a:solidFill>
                            <a:srgbClr val="000000"/>
                          </a:solidFill>
                          <a:effectLst/>
                          <a:latin typeface="Arial" panose="020B0604020202020204" pitchFamily="34" charset="0"/>
                        </a:rPr>
                        <a:t>     Permanently Restricted Net Assets</a:t>
                      </a:r>
                    </a:p>
                  </a:txBody>
                  <a:tcPr marL="0" marR="0" marT="0" marB="0" anchor="ctr">
                    <a:lnL>
                      <a:noFill/>
                    </a:lnL>
                    <a:lnR>
                      <a:noFill/>
                    </a:lnR>
                    <a:lnT>
                      <a:noFill/>
                    </a:lnT>
                    <a:lnB>
                      <a:noFill/>
                    </a:lnB>
                  </a:tcPr>
                </a:tc>
                <a:tc>
                  <a:txBody>
                    <a:bodyPr/>
                    <a:lstStyle/>
                    <a:p>
                      <a:pPr algn="r" fontAlgn="ctr"/>
                      <a:r>
                        <a:rPr lang="en-US" sz="900" b="0" i="0" u="none" strike="noStrike">
                          <a:solidFill>
                            <a:srgbClr val="000000"/>
                          </a:solidFill>
                          <a:effectLst/>
                          <a:latin typeface="Arial" panose="020B0604020202020204" pitchFamily="34" charset="0"/>
                        </a:rPr>
                        <a:t>  25,000,000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0%</a:t>
                      </a:r>
                    </a:p>
                  </a:txBody>
                  <a:tcPr marL="0" marR="0" marT="0" marB="0" anchor="ctr">
                    <a:lnL>
                      <a:noFill/>
                    </a:lnL>
                    <a:lnR>
                      <a:noFill/>
                    </a:lnR>
                    <a:lnT>
                      <a:noFill/>
                    </a:lnT>
                    <a:lnB>
                      <a:noFill/>
                    </a:lnB>
                    <a:solidFill>
                      <a:srgbClr val="D9D9D9"/>
                    </a:solidFill>
                  </a:tcPr>
                </a:tc>
                <a:tc>
                  <a:txBody>
                    <a:bodyPr/>
                    <a:lstStyle/>
                    <a:p>
                      <a:pPr algn="r" fontAlgn="ctr"/>
                      <a:r>
                        <a:rPr lang="en-US" sz="900" b="0" i="0" u="none" strike="noStrike">
                          <a:solidFill>
                            <a:srgbClr val="000000"/>
                          </a:solidFill>
                          <a:effectLst/>
                          <a:latin typeface="Arial" panose="020B0604020202020204" pitchFamily="34" charset="0"/>
                        </a:rPr>
                        <a:t>   25,000,000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900" b="0" i="0" u="none" strike="noStrike">
                          <a:solidFill>
                            <a:srgbClr val="000000"/>
                          </a:solidFill>
                          <a:effectLst/>
                          <a:latin typeface="Arial" panose="020B0604020202020204" pitchFamily="34" charset="0"/>
                        </a:rPr>
                        <a:t>    25,000,000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0%</a:t>
                      </a:r>
                    </a:p>
                  </a:txBody>
                  <a:tcPr marL="0" marR="0" marT="0" marB="0" anchor="ctr">
                    <a:lnL>
                      <a:noFill/>
                    </a:lnL>
                    <a:lnR>
                      <a:noFill/>
                    </a:lnR>
                    <a:lnT>
                      <a:noFill/>
                    </a:lnT>
                    <a:lnB>
                      <a:noFill/>
                    </a:lnB>
                    <a:solidFill>
                      <a:srgbClr val="D9D9D9"/>
                    </a:solidFill>
                  </a:tcPr>
                </a:tc>
                <a:tc>
                  <a:txBody>
                    <a:bodyPr/>
                    <a:lstStyle/>
                    <a:p>
                      <a:pPr algn="r" fontAlgn="ctr"/>
                      <a:r>
                        <a:rPr lang="en-US" sz="900" b="0" i="0" u="none" strike="noStrike">
                          <a:solidFill>
                            <a:srgbClr val="000000"/>
                          </a:solidFill>
                          <a:effectLst/>
                          <a:latin typeface="Arial" panose="020B0604020202020204" pitchFamily="34" charset="0"/>
                        </a:rPr>
                        <a:t>    25,000,000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5792066"/>
                  </a:ext>
                </a:extLst>
              </a:tr>
              <a:tr h="162835">
                <a:tc>
                  <a:txBody>
                    <a:bodyPr/>
                    <a:lstStyle/>
                    <a:p>
                      <a:pPr algn="l" fontAlgn="ctr"/>
                      <a:endParaRPr lang="en-US" sz="900" b="0"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900" b="1" i="0" u="none" strike="noStrike">
                          <a:solidFill>
                            <a:srgbClr val="000000"/>
                          </a:solidFill>
                          <a:effectLst/>
                          <a:latin typeface="Arial" panose="020B0604020202020204" pitchFamily="34" charset="0"/>
                        </a:rPr>
                        <a:t>     Total Net Assets</a:t>
                      </a:r>
                    </a:p>
                  </a:txBody>
                  <a:tcPr marL="0" marR="0" marT="0" marB="0" anchor="ctr">
                    <a:lnL>
                      <a:noFill/>
                    </a:lnL>
                    <a:lnR>
                      <a:noFill/>
                    </a:lnR>
                    <a:lnT>
                      <a:noFill/>
                    </a:lnT>
                    <a:lnB>
                      <a:noFill/>
                    </a:lnB>
                  </a:tcPr>
                </a:tc>
                <a:tc>
                  <a:txBody>
                    <a:bodyPr/>
                    <a:lstStyle/>
                    <a:p>
                      <a:pPr algn="r" fontAlgn="ctr"/>
                      <a:r>
                        <a:rPr lang="en-US" sz="900" b="1" i="0" u="none" strike="noStrike">
                          <a:solidFill>
                            <a:srgbClr val="000000"/>
                          </a:solidFill>
                          <a:effectLst/>
                          <a:latin typeface="Arial" panose="020B0604020202020204" pitchFamily="34" charset="0"/>
                        </a:rPr>
                        <a:t>  89,404,751 </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10%</a:t>
                      </a:r>
                    </a:p>
                  </a:txBody>
                  <a:tcPr marL="0" marR="0" marT="0" marB="0" anchor="ctr">
                    <a:lnL>
                      <a:noFill/>
                    </a:lnL>
                    <a:lnR>
                      <a:noFill/>
                    </a:lnR>
                    <a:lnT>
                      <a:noFill/>
                    </a:lnT>
                    <a:lnB>
                      <a:noFill/>
                    </a:lnB>
                    <a:solidFill>
                      <a:srgbClr val="D9D9D9"/>
                    </a:solidFill>
                  </a:tcPr>
                </a:tc>
                <a:tc>
                  <a:txBody>
                    <a:bodyPr/>
                    <a:lstStyle/>
                    <a:p>
                      <a:pPr algn="r" fontAlgn="ctr"/>
                      <a:r>
                        <a:rPr lang="en-US" sz="900" b="1" i="0" u="none" strike="noStrike">
                          <a:solidFill>
                            <a:srgbClr val="000000"/>
                          </a:solidFill>
                          <a:effectLst/>
                          <a:latin typeface="Arial" panose="020B0604020202020204" pitchFamily="34" charset="0"/>
                        </a:rPr>
                        <a:t>   98,003,771 </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900" b="1" i="0" u="none" strike="noStrike">
                          <a:solidFill>
                            <a:srgbClr val="000000"/>
                          </a:solidFill>
                          <a:effectLst/>
                          <a:latin typeface="Arial" panose="020B0604020202020204" pitchFamily="34" charset="0"/>
                        </a:rPr>
                        <a:t>  109,139,839 </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-10%</a:t>
                      </a:r>
                    </a:p>
                  </a:txBody>
                  <a:tcPr marL="0" marR="0" marT="0" marB="0" anchor="ctr">
                    <a:lnL>
                      <a:noFill/>
                    </a:lnL>
                    <a:lnR>
                      <a:noFill/>
                    </a:lnR>
                    <a:lnT>
                      <a:noFill/>
                    </a:lnT>
                    <a:lnB>
                      <a:noFill/>
                    </a:lnB>
                    <a:solidFill>
                      <a:srgbClr val="D9D9D9"/>
                    </a:solidFill>
                  </a:tcPr>
                </a:tc>
                <a:tc>
                  <a:txBody>
                    <a:bodyPr/>
                    <a:lstStyle/>
                    <a:p>
                      <a:pPr algn="r" fontAlgn="ctr"/>
                      <a:r>
                        <a:rPr lang="en-US" sz="900" b="1" i="0" u="none" strike="noStrike">
                          <a:solidFill>
                            <a:srgbClr val="000000"/>
                          </a:solidFill>
                          <a:effectLst/>
                          <a:latin typeface="Arial" panose="020B0604020202020204" pitchFamily="34" charset="0"/>
                        </a:rPr>
                        <a:t>    98,003,771 </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9198185"/>
                  </a:ext>
                </a:extLst>
              </a:tr>
              <a:tr h="162835">
                <a:tc>
                  <a:txBody>
                    <a:bodyPr/>
                    <a:lstStyle/>
                    <a:p>
                      <a:pPr algn="l" fontAlgn="ctr"/>
                      <a:endParaRPr lang="en-US" sz="900" b="0"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900" b="1" i="0" u="none" strike="noStrike">
                          <a:solidFill>
                            <a:srgbClr val="000000"/>
                          </a:solidFill>
                          <a:effectLst/>
                          <a:latin typeface="Arial" panose="020B0604020202020204" pitchFamily="34" charset="0"/>
                        </a:rPr>
                        <a:t>   Total Liabilities and Net Assets</a:t>
                      </a:r>
                    </a:p>
                  </a:txBody>
                  <a:tcPr marL="0" marR="0" marT="0" marB="0" anchor="ctr">
                    <a:lnL>
                      <a:noFill/>
                    </a:lnL>
                    <a:lnR>
                      <a:noFill/>
                    </a:lnR>
                    <a:lnT>
                      <a:noFill/>
                    </a:lnT>
                    <a:lnB>
                      <a:noFill/>
                    </a:lnB>
                  </a:tcPr>
                </a:tc>
                <a:tc>
                  <a:txBody>
                    <a:bodyPr/>
                    <a:lstStyle/>
                    <a:p>
                      <a:pPr algn="r" fontAlgn="ctr"/>
                      <a:r>
                        <a:rPr lang="en-US" sz="900" b="1" i="0" u="none" strike="noStrike">
                          <a:solidFill>
                            <a:srgbClr val="000000"/>
                          </a:solidFill>
                          <a:effectLst/>
                          <a:latin typeface="Arial" panose="020B0604020202020204" pitchFamily="34" charset="0"/>
                        </a:rPr>
                        <a:t> 120,851,968 </a:t>
                      </a:r>
                    </a:p>
                  </a:txBody>
                  <a:tcPr marL="0" marR="0" marT="0"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4%</a:t>
                      </a:r>
                    </a:p>
                  </a:txBody>
                  <a:tcPr marL="0" marR="0" marT="0" marB="0" anchor="ctr">
                    <a:lnL>
                      <a:noFill/>
                    </a:lnL>
                    <a:lnR>
                      <a:noFill/>
                    </a:lnR>
                    <a:lnT>
                      <a:noFill/>
                    </a:lnT>
                    <a:lnB>
                      <a:noFill/>
                    </a:lnB>
                    <a:solidFill>
                      <a:srgbClr val="D9D9D9"/>
                    </a:solidFill>
                  </a:tcPr>
                </a:tc>
                <a:tc>
                  <a:txBody>
                    <a:bodyPr/>
                    <a:lstStyle/>
                    <a:p>
                      <a:pPr algn="r" fontAlgn="ctr"/>
                      <a:r>
                        <a:rPr lang="en-US" sz="900" b="1" i="0" u="none" strike="noStrike">
                          <a:solidFill>
                            <a:srgbClr val="000000"/>
                          </a:solidFill>
                          <a:effectLst/>
                          <a:latin typeface="Arial" panose="020B0604020202020204" pitchFamily="34" charset="0"/>
                        </a:rPr>
                        <a:t> 125,434,905 </a:t>
                      </a:r>
                    </a:p>
                  </a:txBody>
                  <a:tcPr marL="0" marR="0" marT="0"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900" b="1" i="0" u="none" strike="noStrike">
                          <a:solidFill>
                            <a:srgbClr val="000000"/>
                          </a:solidFill>
                          <a:effectLst/>
                          <a:latin typeface="Arial" panose="020B0604020202020204" pitchFamily="34" charset="0"/>
                        </a:rPr>
                        <a:t>  132,799,648 </a:t>
                      </a:r>
                    </a:p>
                  </a:txBody>
                  <a:tcPr marL="0" marR="0" marT="0"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-6%</a:t>
                      </a:r>
                    </a:p>
                  </a:txBody>
                  <a:tcPr marL="0" marR="0" marT="0" marB="0" anchor="ctr">
                    <a:lnL>
                      <a:noFill/>
                    </a:lnL>
                    <a:lnR>
                      <a:noFill/>
                    </a:lnR>
                    <a:lnT>
                      <a:noFill/>
                    </a:lnT>
                    <a:lnB>
                      <a:noFill/>
                    </a:lnB>
                    <a:solidFill>
                      <a:srgbClr val="D9D9D9"/>
                    </a:solidFill>
                  </a:tcPr>
                </a:tc>
                <a:tc>
                  <a:txBody>
                    <a:bodyPr/>
                    <a:lstStyle/>
                    <a:p>
                      <a:pPr algn="r" fontAlgn="ctr"/>
                      <a:r>
                        <a:rPr lang="en-US" sz="900" b="1" i="0" u="none" strike="noStrike" dirty="0">
                          <a:solidFill>
                            <a:srgbClr val="000000"/>
                          </a:solidFill>
                          <a:effectLst/>
                          <a:latin typeface="Arial" panose="020B0604020202020204" pitchFamily="34" charset="0"/>
                        </a:rPr>
                        <a:t>  125,434,905 </a:t>
                      </a:r>
                    </a:p>
                  </a:txBody>
                  <a:tcPr marL="0" marR="0" marT="0"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654422143"/>
                  </a:ext>
                </a:extLst>
              </a:tr>
            </a:tbl>
          </a:graphicData>
        </a:graphic>
      </p:graphicFrame>
    </p:spTree>
    <p:extLst>
      <p:ext uri="{BB962C8B-B14F-4D97-AF65-F5344CB8AC3E}">
        <p14:creationId xmlns:p14="http://schemas.microsoft.com/office/powerpoint/2010/main" val="144879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403" y="194437"/>
            <a:ext cx="11652182" cy="1146683"/>
          </a:xfrm>
          <a:solidFill>
            <a:srgbClr val="005D5B"/>
          </a:solidFill>
        </p:spPr>
        <p:txBody>
          <a:bodyPr/>
          <a:lstStyle/>
          <a:p>
            <a:pPr marL="401638"/>
            <a:r>
              <a:rPr lang="en-US" b="1" dirty="0">
                <a:solidFill>
                  <a:schemeClr val="bg1"/>
                </a:solidFill>
                <a:latin typeface="Helvetica" panose="020B0604020202020204" pitchFamily="34" charset="0"/>
                <a:cs typeface="Helvetica" panose="020B0604020202020204" pitchFamily="34" charset="0"/>
              </a:rPr>
              <a:t>WSOS Balance Sheet</a:t>
            </a:r>
          </a:p>
        </p:txBody>
      </p:sp>
      <p:sp>
        <p:nvSpPr>
          <p:cNvPr id="10" name="Slide Number Placeholder 9"/>
          <p:cNvSpPr>
            <a:spLocks noGrp="1"/>
          </p:cNvSpPr>
          <p:nvPr>
            <p:ph type="sldNum" sz="quarter" idx="12"/>
          </p:nvPr>
        </p:nvSpPr>
        <p:spPr>
          <a:xfrm>
            <a:off x="8328019" y="632357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14A57F-37B1-4610-95CC-27CC4B8CB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DB08C1D-A580-4B08-A222-F4611487D5E3}"/>
              </a:ext>
            </a:extLst>
          </p:cNvPr>
          <p:cNvSpPr/>
          <p:nvPr/>
        </p:nvSpPr>
        <p:spPr>
          <a:xfrm>
            <a:off x="1098365" y="1668325"/>
            <a:ext cx="10190629" cy="462261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Notes:</a:t>
            </a:r>
          </a:p>
          <a:p>
            <a:pPr marL="342900" marR="0" lvl="0" indent="-342900" algn="l" defTabSz="914400" rtl="0" eaLnBrk="1" fontAlgn="auto" latinLnBrk="0" hangingPunct="1">
              <a:lnSpc>
                <a:spcPct val="107000"/>
              </a:lnSpc>
              <a:spcBef>
                <a:spcPts val="60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Increase in cash December-April largely due to receipt of MSFT pledge payment of $2.5M at the end of April. April excess private receipts invested in WSIB in May. Maturing fixed income securities covered scholarship disbursements net of refunds of $3.7M.</a:t>
            </a:r>
          </a:p>
          <a:p>
            <a:pPr marL="342900" marR="0" lvl="0" indent="-342900" algn="l" defTabSz="914400" rtl="0" eaLnBrk="1" fontAlgn="auto" latinLnBrk="0" hangingPunct="1">
              <a:lnSpc>
                <a:spcPct val="107000"/>
              </a:lnSpc>
              <a:spcBef>
                <a:spcPts val="60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Investments balance as of 4/30/19 includes WSIB Scholarship $70.3M, WSIB Endowment $30.2M and KeyBank Capital $9.3M. Total investments higher due to strong investment gains after reduction for spring scholarship disbursements.</a:t>
            </a:r>
          </a:p>
          <a:p>
            <a:pPr marL="342900" marR="0" lvl="0" indent="-342900" algn="l" defTabSz="914400" rtl="0" eaLnBrk="1" fontAlgn="auto" latinLnBrk="0" hangingPunct="1">
              <a:lnSpc>
                <a:spcPct val="107000"/>
              </a:lnSpc>
              <a:spcBef>
                <a:spcPts val="600"/>
              </a:spcBef>
              <a:spcAft>
                <a:spcPts val="80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Balance includes Rubens Family Foundation: $7.0M and other individuals: $8K.</a:t>
            </a:r>
          </a:p>
          <a:p>
            <a:pPr marL="342900" marR="0" lvl="0" indent="-342900" algn="l" defTabSz="914400" rtl="0" eaLnBrk="1" fontAlgn="auto" latinLnBrk="0" hangingPunct="1">
              <a:lnSpc>
                <a:spcPct val="107000"/>
              </a:lnSpc>
              <a:spcBef>
                <a:spcPts val="600"/>
              </a:spcBef>
              <a:spcAft>
                <a:spcPts val="80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WSAC matched $521K between January and April. The state match accrual of April private receipts of $2.56M was recorded in April. Remaining amount includes this and resubmission. WSOS did receive $1.67M of $2.8M resubmission in </a:t>
            </a: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May</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Still working to get remaining balance.</a:t>
            </a:r>
          </a:p>
          <a:p>
            <a:pPr marL="342900" marR="0" lvl="0" indent="-342900" algn="l" defTabSz="914400" rtl="0" eaLnBrk="1" fontAlgn="auto" latinLnBrk="0" hangingPunct="1">
              <a:lnSpc>
                <a:spcPct val="107000"/>
              </a:lnSpc>
              <a:spcBef>
                <a:spcPts val="600"/>
              </a:spcBef>
              <a:spcAft>
                <a:spcPts val="80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decrease from December to April is a result of scholarship disbursements totaling $3.94M</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782201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403" y="194437"/>
            <a:ext cx="11652182" cy="1146683"/>
          </a:xfrm>
          <a:solidFill>
            <a:srgbClr val="005D5B"/>
          </a:solidFill>
        </p:spPr>
        <p:txBody>
          <a:bodyPr/>
          <a:lstStyle/>
          <a:p>
            <a:pPr marL="401638"/>
            <a:r>
              <a:rPr lang="en-US" b="1" dirty="0">
                <a:solidFill>
                  <a:schemeClr val="bg1"/>
                </a:solidFill>
                <a:latin typeface="Helvetica" panose="020B0604020202020204" pitchFamily="34" charset="0"/>
                <a:cs typeface="Helvetica" panose="020B0604020202020204" pitchFamily="34" charset="0"/>
              </a:rPr>
              <a:t>WSOS Income Statement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14A57F-37B1-4610-95CC-27CC4B8CB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id="{394E7A3E-C8F5-47AF-9602-E9110E070804}"/>
              </a:ext>
            </a:extLst>
          </p:cNvPr>
          <p:cNvGraphicFramePr>
            <a:graphicFrameLocks noGrp="1"/>
          </p:cNvGraphicFramePr>
          <p:nvPr>
            <p:extLst>
              <p:ext uri="{D42A27DB-BD31-4B8C-83A1-F6EECF244321}">
                <p14:modId xmlns:p14="http://schemas.microsoft.com/office/powerpoint/2010/main" val="1890026805"/>
              </p:ext>
            </p:extLst>
          </p:nvPr>
        </p:nvGraphicFramePr>
        <p:xfrm>
          <a:off x="1211370" y="1418648"/>
          <a:ext cx="9168938" cy="4860173"/>
        </p:xfrm>
        <a:graphic>
          <a:graphicData uri="http://schemas.openxmlformats.org/drawingml/2006/table">
            <a:tbl>
              <a:tblPr/>
              <a:tblGrid>
                <a:gridCol w="3141445">
                  <a:extLst>
                    <a:ext uri="{9D8B030D-6E8A-4147-A177-3AD203B41FA5}">
                      <a16:colId xmlns:a16="http://schemas.microsoft.com/office/drawing/2014/main" val="1974933657"/>
                    </a:ext>
                  </a:extLst>
                </a:gridCol>
                <a:gridCol w="175133">
                  <a:extLst>
                    <a:ext uri="{9D8B030D-6E8A-4147-A177-3AD203B41FA5}">
                      <a16:colId xmlns:a16="http://schemas.microsoft.com/office/drawing/2014/main" val="4218733072"/>
                    </a:ext>
                  </a:extLst>
                </a:gridCol>
                <a:gridCol w="1196742">
                  <a:extLst>
                    <a:ext uri="{9D8B030D-6E8A-4147-A177-3AD203B41FA5}">
                      <a16:colId xmlns:a16="http://schemas.microsoft.com/office/drawing/2014/main" val="3396256125"/>
                    </a:ext>
                  </a:extLst>
                </a:gridCol>
                <a:gridCol w="175133">
                  <a:extLst>
                    <a:ext uri="{9D8B030D-6E8A-4147-A177-3AD203B41FA5}">
                      <a16:colId xmlns:a16="http://schemas.microsoft.com/office/drawing/2014/main" val="3613398380"/>
                    </a:ext>
                  </a:extLst>
                </a:gridCol>
                <a:gridCol w="1196742">
                  <a:extLst>
                    <a:ext uri="{9D8B030D-6E8A-4147-A177-3AD203B41FA5}">
                      <a16:colId xmlns:a16="http://schemas.microsoft.com/office/drawing/2014/main" val="463509181"/>
                    </a:ext>
                  </a:extLst>
                </a:gridCol>
                <a:gridCol w="175133">
                  <a:extLst>
                    <a:ext uri="{9D8B030D-6E8A-4147-A177-3AD203B41FA5}">
                      <a16:colId xmlns:a16="http://schemas.microsoft.com/office/drawing/2014/main" val="3170547058"/>
                    </a:ext>
                  </a:extLst>
                </a:gridCol>
                <a:gridCol w="1196742">
                  <a:extLst>
                    <a:ext uri="{9D8B030D-6E8A-4147-A177-3AD203B41FA5}">
                      <a16:colId xmlns:a16="http://schemas.microsoft.com/office/drawing/2014/main" val="908405444"/>
                    </a:ext>
                  </a:extLst>
                </a:gridCol>
                <a:gridCol w="510804">
                  <a:extLst>
                    <a:ext uri="{9D8B030D-6E8A-4147-A177-3AD203B41FA5}">
                      <a16:colId xmlns:a16="http://schemas.microsoft.com/office/drawing/2014/main" val="1082710339"/>
                    </a:ext>
                  </a:extLst>
                </a:gridCol>
                <a:gridCol w="1401064">
                  <a:extLst>
                    <a:ext uri="{9D8B030D-6E8A-4147-A177-3AD203B41FA5}">
                      <a16:colId xmlns:a16="http://schemas.microsoft.com/office/drawing/2014/main" val="266907107"/>
                    </a:ext>
                  </a:extLst>
                </a:gridCol>
              </a:tblGrid>
              <a:tr h="247162">
                <a:tc>
                  <a:txBody>
                    <a:bodyPr/>
                    <a:lstStyle/>
                    <a:p>
                      <a:pPr algn="l" fontAlgn="ctr"/>
                      <a:r>
                        <a:rPr lang="en-US" sz="1100" b="1" i="0" u="none" strike="noStrike">
                          <a:solidFill>
                            <a:srgbClr val="000000"/>
                          </a:solidFill>
                          <a:effectLst/>
                          <a:latin typeface="Arial Black" panose="020B0A04020102020204" pitchFamily="34" charset="0"/>
                        </a:rPr>
                        <a:t>Actual vs. Budget</a:t>
                      </a:r>
                    </a:p>
                  </a:txBody>
                  <a:tcPr marL="0" marR="0" marT="0" marB="0" anchor="ctr">
                    <a:lnL>
                      <a:noFill/>
                    </a:lnL>
                    <a:lnR>
                      <a:noFill/>
                    </a:lnR>
                    <a:lnT>
                      <a:noFill/>
                    </a:lnT>
                    <a:lnB>
                      <a:noFill/>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369844836"/>
                  </a:ext>
                </a:extLst>
              </a:tr>
              <a:tr h="197729">
                <a:tc>
                  <a:txBody>
                    <a:bodyPr/>
                    <a:lstStyle/>
                    <a:p>
                      <a:pPr algn="l" fontAlgn="ctr"/>
                      <a:r>
                        <a:rPr lang="en-US" sz="1100" b="1" i="0" u="none" strike="noStrike">
                          <a:solidFill>
                            <a:srgbClr val="000000"/>
                          </a:solidFill>
                          <a:effectLst/>
                          <a:latin typeface="Arial" panose="020B0604020202020204" pitchFamily="34" charset="0"/>
                        </a:rPr>
                        <a:t>Four Months Ending April 30, 2019</a:t>
                      </a:r>
                    </a:p>
                  </a:txBody>
                  <a:tcPr marL="0" marR="0" marT="0" marB="0" anchor="ctr">
                    <a:lnL>
                      <a:noFill/>
                    </a:lnL>
                    <a:lnR>
                      <a:noFill/>
                    </a:lnR>
                    <a:lnT>
                      <a:noFill/>
                    </a:lnT>
                    <a:lnB>
                      <a:noFill/>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433538062"/>
                  </a:ext>
                </a:extLst>
              </a:tr>
              <a:tr h="138411">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4485183"/>
                  </a:ext>
                </a:extLst>
              </a:tr>
              <a:tr h="177956">
                <a:tc>
                  <a:txBody>
                    <a:bodyPr/>
                    <a:lstStyle/>
                    <a:p>
                      <a:pPr algn="l" fontAlgn="ctr"/>
                      <a:endParaRPr lang="en-US" sz="10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endParaRPr lang="en-US" sz="10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gridSpan="5">
                  <a:txBody>
                    <a:bodyPr/>
                    <a:lstStyle/>
                    <a:p>
                      <a:pPr algn="ctr" fontAlgn="ctr"/>
                      <a:r>
                        <a:rPr lang="en-US" sz="1000" b="1" i="0" u="none" strike="noStrike">
                          <a:solidFill>
                            <a:srgbClr val="FFFFFF"/>
                          </a:solidFill>
                          <a:effectLst/>
                          <a:latin typeface="Arial" panose="020B0604020202020204" pitchFamily="34" charset="0"/>
                        </a:rPr>
                        <a:t>Four Months Ended April 30, 2019</a:t>
                      </a:r>
                    </a:p>
                  </a:txBody>
                  <a:tcPr marL="0" marR="0" marT="0" marB="0" anchor="ctr">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1000" b="1" i="0" u="none" strike="noStrike">
                          <a:solidFill>
                            <a:srgbClr val="FFFFFF"/>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6365C"/>
                    </a:solidFill>
                  </a:tcPr>
                </a:tc>
                <a:tc>
                  <a:txBody>
                    <a:bodyPr/>
                    <a:lstStyle/>
                    <a:p>
                      <a:pPr algn="ctr" fontAlgn="ctr"/>
                      <a:r>
                        <a:rPr lang="en-US" sz="1000" b="1" i="0" u="none" strike="noStrike">
                          <a:solidFill>
                            <a:srgbClr val="FFFFFF"/>
                          </a:solidFill>
                          <a:effectLst/>
                          <a:latin typeface="Arial" panose="020B0604020202020204" pitchFamily="34" charset="0"/>
                        </a:rPr>
                        <a:t>December 31, 2019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729257719"/>
                  </a:ext>
                </a:extLst>
              </a:tr>
              <a:tr h="346026">
                <a:tc>
                  <a:txBody>
                    <a:bodyPr/>
                    <a:lstStyle/>
                    <a:p>
                      <a:pPr algn="l" fontAlgn="ctr"/>
                      <a:endParaRPr lang="en-US" sz="8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endParaRPr lang="en-US" sz="10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r>
                        <a:rPr lang="en-US" sz="1000" b="1" i="0" u="none" strike="noStrike">
                          <a:solidFill>
                            <a:srgbClr val="000000"/>
                          </a:solidFill>
                          <a:effectLst/>
                          <a:latin typeface="Arial" panose="020B0604020202020204" pitchFamily="34" charset="0"/>
                        </a:rPr>
                        <a:t> Actual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n-US" sz="800" b="1" i="0" u="none" strike="noStrike">
                        <a:solidFill>
                          <a:srgbClr val="000000"/>
                        </a:solidFill>
                        <a:effectLst/>
                        <a:latin typeface="Arial" panose="020B060402020202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000" b="1" i="0" u="none" strike="noStrike">
                          <a:solidFill>
                            <a:srgbClr val="000000"/>
                          </a:solidFill>
                          <a:effectLst/>
                          <a:latin typeface="Arial" panose="020B0604020202020204" pitchFamily="34" charset="0"/>
                        </a:rPr>
                        <a:t> Budget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n-US" sz="800" b="1" i="0" u="none" strike="noStrike">
                        <a:solidFill>
                          <a:srgbClr val="000000"/>
                        </a:solidFill>
                        <a:effectLst/>
                        <a:latin typeface="Arial" panose="020B060402020202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000" b="1" i="0" u="none" strike="noStrike">
                          <a:solidFill>
                            <a:srgbClr val="000000"/>
                          </a:solidFill>
                          <a:effectLst/>
                          <a:latin typeface="Arial" panose="020B0604020202020204" pitchFamily="34" charset="0"/>
                        </a:rPr>
                        <a:t> Variance Fav (Unfav)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Arial" panose="020B0604020202020204" pitchFamily="34" charset="0"/>
                        </a:rPr>
                        <a:t> Notes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Arial" panose="020B0604020202020204" pitchFamily="34" charset="0"/>
                        </a:rPr>
                        <a:t> Annual Budget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2573837"/>
                  </a:ext>
                </a:extLst>
              </a:tr>
              <a:tr h="168069">
                <a:tc>
                  <a:txBody>
                    <a:bodyPr/>
                    <a:lstStyle/>
                    <a:p>
                      <a:pPr algn="l" fontAlgn="ctr"/>
                      <a:endParaRPr lang="en-US" sz="8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8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1000" b="1" i="0" u="none" strike="noStrike">
                        <a:solidFill>
                          <a:srgbClr val="000000"/>
                        </a:solidFill>
                        <a:effectLst/>
                        <a:latin typeface="Arial" panose="020B060402020202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800" b="0" i="0" u="none" strike="noStrike">
                        <a:solidFill>
                          <a:srgbClr val="000000"/>
                        </a:solidFill>
                        <a:effectLst/>
                        <a:latin typeface="Arial" panose="020B060402020202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800" b="0" i="0" u="none" strike="noStrike">
                        <a:solidFill>
                          <a:srgbClr val="000000"/>
                        </a:solidFill>
                        <a:effectLst/>
                        <a:latin typeface="Arial" panose="020B060402020202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Arial" panose="020B060402020202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795482728"/>
                  </a:ext>
                </a:extLst>
              </a:tr>
              <a:tr h="197729">
                <a:tc>
                  <a:txBody>
                    <a:bodyPr/>
                    <a:lstStyle/>
                    <a:p>
                      <a:pPr algn="l" fontAlgn="ctr"/>
                      <a:r>
                        <a:rPr lang="en-US" sz="1100" b="1" i="0" u="sng" strike="noStrike">
                          <a:solidFill>
                            <a:srgbClr val="000000"/>
                          </a:solidFill>
                          <a:effectLst/>
                          <a:latin typeface="Arial" panose="020B0604020202020204" pitchFamily="34" charset="0"/>
                        </a:rPr>
                        <a:t>Revenue</a:t>
                      </a:r>
                    </a:p>
                  </a:txBody>
                  <a:tcPr marL="0" marR="0" marT="0" marB="0" anchor="ctr">
                    <a:lnL>
                      <a:noFill/>
                    </a:lnL>
                    <a:lnR>
                      <a:noFill/>
                    </a:lnR>
                    <a:lnT>
                      <a:noFill/>
                    </a:lnT>
                    <a:lnB>
                      <a:noFill/>
                    </a:lnB>
                  </a:tcPr>
                </a:tc>
                <a:tc>
                  <a:txBody>
                    <a:bodyPr/>
                    <a:lstStyle/>
                    <a:p>
                      <a:pPr algn="l" fontAlgn="ctr"/>
                      <a:endParaRPr lang="en-US" sz="1100" b="1"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1000" b="1"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1000" b="1"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1000" b="1"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1000" b="1"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1000" b="1"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endParaRPr lang="en-US" sz="1000" b="1"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840748413"/>
                  </a:ext>
                </a:extLst>
              </a:tr>
              <a:tr h="168069">
                <a:tc>
                  <a:txBody>
                    <a:bodyPr/>
                    <a:lstStyle/>
                    <a:p>
                      <a:pPr algn="l" fontAlgn="ctr"/>
                      <a:r>
                        <a:rPr lang="en-US" sz="1000" b="0" i="0" u="none" strike="noStrike">
                          <a:solidFill>
                            <a:srgbClr val="000000"/>
                          </a:solidFill>
                          <a:effectLst/>
                          <a:latin typeface="Arial" panose="020B0604020202020204" pitchFamily="34" charset="0"/>
                        </a:rPr>
                        <a:t>   Private</a:t>
                      </a:r>
                    </a:p>
                  </a:txBody>
                  <a:tcPr marL="0" marR="0" marT="0" marB="0" anchor="ctr">
                    <a:lnL>
                      <a:noFill/>
                    </a:lnL>
                    <a:lnR>
                      <a:noFill/>
                    </a:lnR>
                    <a:lnT>
                      <a:noFill/>
                    </a:lnT>
                    <a:lnB>
                      <a:noFill/>
                    </a:lnB>
                  </a:tcPr>
                </a:tc>
                <a:tc>
                  <a:txBody>
                    <a:bodyPr/>
                    <a:lstStyle/>
                    <a:p>
                      <a:pPr algn="l" fontAlgn="ctr"/>
                      <a:endParaRPr lang="en-US" sz="10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1000" b="0" i="0" u="none" strike="noStrike" dirty="0">
                          <a:solidFill>
                            <a:srgbClr val="000000"/>
                          </a:solidFill>
                          <a:effectLst/>
                          <a:latin typeface="Arial" panose="020B0604020202020204" pitchFamily="34" charset="0"/>
                        </a:rPr>
                        <a:t>               99,475 </a:t>
                      </a:r>
                    </a:p>
                  </a:txBody>
                  <a:tcPr marL="0" marR="0" marT="0" marB="0" anchor="ctr">
                    <a:lnL>
                      <a:noFill/>
                    </a:lnL>
                    <a:lnR>
                      <a:noFill/>
                    </a:lnR>
                    <a:lnT>
                      <a:noFill/>
                    </a:lnT>
                    <a:lnB>
                      <a:noFill/>
                    </a:lnB>
                  </a:tcPr>
                </a:tc>
                <a:tc>
                  <a:txBody>
                    <a:bodyPr/>
                    <a:lstStyle/>
                    <a:p>
                      <a:pPr algn="r"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1000" b="0" i="0" u="none" strike="noStrike" dirty="0">
                          <a:solidFill>
                            <a:srgbClr val="000000"/>
                          </a:solidFill>
                          <a:effectLst/>
                          <a:latin typeface="Arial" panose="020B0604020202020204" pitchFamily="34" charset="0"/>
                        </a:rPr>
                        <a:t>          1,550,000 </a:t>
                      </a: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1000" b="0" i="0" u="none" strike="noStrike">
                          <a:solidFill>
                            <a:srgbClr val="000000"/>
                          </a:solidFill>
                          <a:effectLst/>
                          <a:latin typeface="Arial" panose="020B0604020202020204" pitchFamily="34" charset="0"/>
                        </a:rPr>
                        <a:t>         (1,450,525)</a:t>
                      </a:r>
                    </a:p>
                  </a:txBody>
                  <a:tcPr marL="0" marR="0" marT="0" marB="0" anchor="ctr">
                    <a:lnL>
                      <a:noFill/>
                    </a:lnL>
                    <a:lnR>
                      <a:noFill/>
                    </a:lnR>
                    <a:lnT>
                      <a:noFill/>
                    </a:lnT>
                    <a:lnB>
                      <a:noFill/>
                    </a:lnB>
                  </a:tcPr>
                </a:tc>
                <a:tc>
                  <a:txBody>
                    <a:bodyPr/>
                    <a:lstStyle/>
                    <a:p>
                      <a:pPr algn="ctr" fontAlgn="ctr"/>
                      <a:r>
                        <a:rPr lang="en-US" sz="900" b="1" i="0" u="none" strike="noStrike">
                          <a:solidFill>
                            <a:srgbClr val="000000"/>
                          </a:solidFill>
                          <a:effectLst/>
                          <a:latin typeface="Tahoma" panose="020B0604030504040204" pitchFamily="34" charset="0"/>
                        </a:rPr>
                        <a:t>1</a:t>
                      </a:r>
                    </a:p>
                  </a:txBody>
                  <a:tcPr marL="0" marR="0" marT="0" marB="0" anchor="ctr">
                    <a:lnL>
                      <a:noFill/>
                    </a:lnL>
                    <a:lnR>
                      <a:noFill/>
                    </a:lnR>
                    <a:lnT>
                      <a:noFill/>
                    </a:lnT>
                    <a:lnB>
                      <a:noFill/>
                    </a:lnB>
                  </a:tcPr>
                </a:tc>
                <a:tc>
                  <a:txBody>
                    <a:bodyPr/>
                    <a:lstStyle/>
                    <a:p>
                      <a:pPr algn="r" fontAlgn="ctr"/>
                      <a:r>
                        <a:rPr lang="en-US" sz="1000" b="0" i="0" u="none" strike="noStrike" dirty="0">
                          <a:solidFill>
                            <a:srgbClr val="000000"/>
                          </a:solidFill>
                          <a:effectLst/>
                          <a:latin typeface="Arial" panose="020B0604020202020204" pitchFamily="34" charset="0"/>
                        </a:rPr>
                        <a:t>               6,200,000 </a:t>
                      </a:r>
                    </a:p>
                  </a:txBody>
                  <a:tcPr marL="0" marR="0" marT="0" marB="0" anchor="ctr">
                    <a:lnL>
                      <a:noFill/>
                    </a:lnL>
                    <a:lnR>
                      <a:noFill/>
                    </a:lnR>
                    <a:lnT>
                      <a:noFill/>
                    </a:lnT>
                    <a:lnB>
                      <a:noFill/>
                    </a:lnB>
                  </a:tcPr>
                </a:tc>
                <a:extLst>
                  <a:ext uri="{0D108BD9-81ED-4DB2-BD59-A6C34878D82A}">
                    <a16:rowId xmlns:a16="http://schemas.microsoft.com/office/drawing/2014/main" val="3169515252"/>
                  </a:ext>
                </a:extLst>
              </a:tr>
              <a:tr h="168069">
                <a:tc>
                  <a:txBody>
                    <a:bodyPr/>
                    <a:lstStyle/>
                    <a:p>
                      <a:pPr algn="l" fontAlgn="ctr"/>
                      <a:r>
                        <a:rPr lang="en-US" sz="1000" b="0" i="0" u="none" strike="noStrike">
                          <a:solidFill>
                            <a:srgbClr val="000000"/>
                          </a:solidFill>
                          <a:effectLst/>
                          <a:latin typeface="Arial" panose="020B0604020202020204" pitchFamily="34" charset="0"/>
                        </a:rPr>
                        <a:t>   Public</a:t>
                      </a:r>
                    </a:p>
                  </a:txBody>
                  <a:tcPr marL="0" marR="0" marT="0" marB="0" anchor="ctr">
                    <a:lnL>
                      <a:noFill/>
                    </a:lnL>
                    <a:lnR>
                      <a:noFill/>
                    </a:lnR>
                    <a:lnT>
                      <a:noFill/>
                    </a:lnT>
                    <a:lnB>
                      <a:noFill/>
                    </a:lnB>
                  </a:tcPr>
                </a:tc>
                <a:tc>
                  <a:txBody>
                    <a:bodyPr/>
                    <a:lstStyle/>
                    <a:p>
                      <a:pPr algn="l" fontAlgn="ctr"/>
                      <a:endParaRPr lang="en-US" sz="10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1000" b="0" i="0" u="none" strike="noStrike" dirty="0">
                          <a:solidFill>
                            <a:srgbClr val="000000"/>
                          </a:solidFill>
                          <a:effectLst/>
                          <a:latin typeface="Arial" panose="020B0604020202020204" pitchFamily="34" charset="0"/>
                        </a:rPr>
                        <a:t>          2,641,832 </a:t>
                      </a:r>
                    </a:p>
                  </a:txBody>
                  <a:tcPr marL="0" marR="0" marT="0" marB="0" anchor="ctr">
                    <a:lnL>
                      <a:noFill/>
                    </a:lnL>
                    <a:lnR>
                      <a:noFill/>
                    </a:lnR>
                    <a:lnT>
                      <a:noFill/>
                    </a:lnT>
                    <a:lnB>
                      <a:noFill/>
                    </a:lnB>
                  </a:tcPr>
                </a:tc>
                <a:tc>
                  <a:txBody>
                    <a:bodyPr/>
                    <a:lstStyle/>
                    <a:p>
                      <a:pPr algn="r"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1000" b="0" i="0" u="none" strike="noStrike" dirty="0">
                          <a:solidFill>
                            <a:srgbClr val="000000"/>
                          </a:solidFill>
                          <a:effectLst/>
                          <a:latin typeface="Arial" panose="020B0604020202020204" pitchFamily="34" charset="0"/>
                        </a:rPr>
                        <a:t>          1,550,000 </a:t>
                      </a:r>
                    </a:p>
                  </a:txBody>
                  <a:tcPr marL="0" marR="0" marT="0" marB="0" anchor="ctr">
                    <a:lnL>
                      <a:noFill/>
                    </a:lnL>
                    <a:lnR>
                      <a:noFill/>
                    </a:lnR>
                    <a:lnT>
                      <a:noFill/>
                    </a:lnT>
                    <a:lnB>
                      <a:noFill/>
                    </a:lnB>
                  </a:tcPr>
                </a:tc>
                <a:tc>
                  <a:txBody>
                    <a:bodyPr/>
                    <a:lstStyle/>
                    <a:p>
                      <a:pPr algn="l" fontAlgn="ctr"/>
                      <a:endParaRPr lang="en-US" sz="900" b="0" i="0" u="none" strike="noStrike" dirty="0">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1000" b="0" i="0" u="none" strike="noStrike">
                          <a:solidFill>
                            <a:srgbClr val="000000"/>
                          </a:solidFill>
                          <a:effectLst/>
                          <a:latin typeface="Arial" panose="020B0604020202020204" pitchFamily="34" charset="0"/>
                        </a:rPr>
                        <a:t>          1,091,832 </a:t>
                      </a:r>
                    </a:p>
                  </a:txBody>
                  <a:tcPr marL="0" marR="0" marT="0" marB="0" anchor="ctr">
                    <a:lnL>
                      <a:noFill/>
                    </a:lnL>
                    <a:lnR>
                      <a:noFill/>
                    </a:lnR>
                    <a:lnT>
                      <a:noFill/>
                    </a:lnT>
                    <a:lnB>
                      <a:noFill/>
                    </a:lnB>
                  </a:tcPr>
                </a:tc>
                <a:tc>
                  <a:txBody>
                    <a:bodyPr/>
                    <a:lstStyle/>
                    <a:p>
                      <a:pPr algn="ctr" fontAlgn="ctr"/>
                      <a:r>
                        <a:rPr lang="en-US" sz="900" b="1" i="0" u="none" strike="noStrike">
                          <a:solidFill>
                            <a:srgbClr val="000000"/>
                          </a:solidFill>
                          <a:effectLst/>
                          <a:latin typeface="Tahoma" panose="020B0604030504040204" pitchFamily="34" charset="0"/>
                        </a:rPr>
                        <a:t>2</a:t>
                      </a:r>
                    </a:p>
                  </a:txBody>
                  <a:tcPr marL="0" marR="0" marT="0" marB="0" anchor="ctr">
                    <a:lnL>
                      <a:noFill/>
                    </a:lnL>
                    <a:lnR>
                      <a:noFill/>
                    </a:lnR>
                    <a:lnT>
                      <a:noFill/>
                    </a:lnT>
                    <a:lnB>
                      <a:noFill/>
                    </a:lnB>
                  </a:tcPr>
                </a:tc>
                <a:tc>
                  <a:txBody>
                    <a:bodyPr/>
                    <a:lstStyle/>
                    <a:p>
                      <a:pPr algn="r" fontAlgn="ctr"/>
                      <a:r>
                        <a:rPr lang="en-US" sz="1000" b="0" i="0" u="none" strike="noStrike" dirty="0">
                          <a:solidFill>
                            <a:srgbClr val="000000"/>
                          </a:solidFill>
                          <a:effectLst/>
                          <a:latin typeface="Arial" panose="020B0604020202020204" pitchFamily="34" charset="0"/>
                        </a:rPr>
                        <a:t>             15,700,000 </a:t>
                      </a:r>
                    </a:p>
                  </a:txBody>
                  <a:tcPr marL="0" marR="0" marT="0" marB="0" anchor="ctr">
                    <a:lnL>
                      <a:noFill/>
                    </a:lnL>
                    <a:lnR>
                      <a:noFill/>
                    </a:lnR>
                    <a:lnT>
                      <a:noFill/>
                    </a:lnT>
                    <a:lnB>
                      <a:noFill/>
                    </a:lnB>
                  </a:tcPr>
                </a:tc>
                <a:extLst>
                  <a:ext uri="{0D108BD9-81ED-4DB2-BD59-A6C34878D82A}">
                    <a16:rowId xmlns:a16="http://schemas.microsoft.com/office/drawing/2014/main" val="3221987584"/>
                  </a:ext>
                </a:extLst>
              </a:tr>
              <a:tr h="168069">
                <a:tc>
                  <a:txBody>
                    <a:bodyPr/>
                    <a:lstStyle/>
                    <a:p>
                      <a:pPr algn="l" fontAlgn="ctr"/>
                      <a:r>
                        <a:rPr lang="en-US" sz="1000" b="0" i="0" u="none" strike="noStrike">
                          <a:solidFill>
                            <a:srgbClr val="000000"/>
                          </a:solidFill>
                          <a:effectLst/>
                          <a:latin typeface="Arial" panose="020B0604020202020204" pitchFamily="34" charset="0"/>
                        </a:rPr>
                        <a:t>   Investment Income</a:t>
                      </a:r>
                    </a:p>
                  </a:txBody>
                  <a:tcPr marL="0" marR="0" marT="0" marB="0" anchor="ctr">
                    <a:lnL>
                      <a:noFill/>
                    </a:lnL>
                    <a:lnR>
                      <a:noFill/>
                    </a:lnR>
                    <a:lnT>
                      <a:noFill/>
                    </a:lnT>
                    <a:lnB>
                      <a:noFill/>
                    </a:lnB>
                  </a:tcPr>
                </a:tc>
                <a:tc>
                  <a:txBody>
                    <a:bodyPr/>
                    <a:lstStyle/>
                    <a:p>
                      <a:pPr algn="l" fontAlgn="ctr"/>
                      <a:endParaRPr lang="en-US" sz="10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1000" b="0" i="0" u="none" strike="noStrike" dirty="0">
                          <a:solidFill>
                            <a:srgbClr val="000000"/>
                          </a:solidFill>
                          <a:effectLst/>
                          <a:latin typeface="Arial" panose="020B0604020202020204" pitchFamily="34" charset="0"/>
                        </a:rPr>
                        <a:t>          6,552,275 </a:t>
                      </a:r>
                    </a:p>
                  </a:txBody>
                  <a:tcPr marL="0" marR="0" marT="0" marB="0" anchor="ctr">
                    <a:lnL>
                      <a:noFill/>
                    </a:lnL>
                    <a:lnR>
                      <a:noFill/>
                    </a:lnR>
                    <a:lnT>
                      <a:noFill/>
                    </a:lnT>
                    <a:lnB w="6350" cap="flat" cmpd="sng" algn="ctr">
                      <a:solidFill>
                        <a:srgbClr val="808080"/>
                      </a:solidFill>
                      <a:prstDash val="solid"/>
                      <a:round/>
                      <a:headEnd type="none" w="med" len="med"/>
                      <a:tailEnd type="none" w="med" len="med"/>
                    </a:lnB>
                  </a:tcPr>
                </a:tc>
                <a:tc>
                  <a:txBody>
                    <a:bodyPr/>
                    <a:lstStyle/>
                    <a:p>
                      <a:pPr algn="r" fontAlgn="ctr"/>
                      <a:endParaRPr lang="en-US" sz="900" b="0" i="0" u="none" strike="noStrike" dirty="0">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1000" b="0" i="0" u="none" strike="noStrike" dirty="0">
                          <a:solidFill>
                            <a:srgbClr val="000000"/>
                          </a:solidFill>
                          <a:effectLst/>
                          <a:latin typeface="Arial" panose="020B0604020202020204" pitchFamily="34" charset="0"/>
                        </a:rPr>
                        <a:t>             972,400 </a:t>
                      </a:r>
                    </a:p>
                  </a:txBody>
                  <a:tcPr marL="0" marR="0" marT="0" marB="0" anchor="ctr">
                    <a:lnL>
                      <a:noFill/>
                    </a:lnL>
                    <a:lnR>
                      <a:noFill/>
                    </a:lnR>
                    <a:lnT>
                      <a:noFill/>
                    </a:lnT>
                    <a:lnB w="6350" cap="flat" cmpd="sng" algn="ctr">
                      <a:solidFill>
                        <a:srgbClr val="808080"/>
                      </a:solidFill>
                      <a:prstDash val="solid"/>
                      <a:round/>
                      <a:headEnd type="none" w="med" len="med"/>
                      <a:tailEnd type="none" w="med" len="med"/>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1000" b="0" i="0" u="none" strike="noStrike">
                          <a:solidFill>
                            <a:srgbClr val="000000"/>
                          </a:solidFill>
                          <a:effectLst/>
                          <a:latin typeface="Arial" panose="020B0604020202020204" pitchFamily="34" charset="0"/>
                        </a:rPr>
                        <a:t>          5,579,875 </a:t>
                      </a:r>
                    </a:p>
                  </a:txBody>
                  <a:tcPr marL="0" marR="0" marT="0" marB="0" anchor="ctr">
                    <a:lnL>
                      <a:noFill/>
                    </a:lnL>
                    <a:lnR>
                      <a:noFill/>
                    </a:lnR>
                    <a:lnT>
                      <a:noFill/>
                    </a:lnT>
                    <a:lnB w="6350" cap="flat" cmpd="sng" algn="ctr">
                      <a:solidFill>
                        <a:srgbClr val="80808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Tahoma" panose="020B0604030504040204" pitchFamily="34" charset="0"/>
                        </a:rPr>
                        <a:t>3</a:t>
                      </a:r>
                    </a:p>
                  </a:txBody>
                  <a:tcPr marL="0" marR="0" marT="0" marB="0" anchor="ctr">
                    <a:lnL>
                      <a:noFill/>
                    </a:lnL>
                    <a:lnR>
                      <a:noFill/>
                    </a:lnR>
                    <a:lnT>
                      <a:noFill/>
                    </a:lnT>
                    <a:lnB>
                      <a:noFill/>
                    </a:lnB>
                  </a:tcPr>
                </a:tc>
                <a:tc>
                  <a:txBody>
                    <a:bodyPr/>
                    <a:lstStyle/>
                    <a:p>
                      <a:pPr algn="r" fontAlgn="ctr"/>
                      <a:r>
                        <a:rPr lang="en-US" sz="1000" b="0" i="0" u="none" strike="noStrike" dirty="0">
                          <a:solidFill>
                            <a:srgbClr val="000000"/>
                          </a:solidFill>
                          <a:effectLst/>
                          <a:latin typeface="Arial" panose="020B0604020202020204" pitchFamily="34" charset="0"/>
                        </a:rPr>
                        <a:t>               2,917,200 </a:t>
                      </a:r>
                    </a:p>
                  </a:txBody>
                  <a:tcPr marL="0" marR="0" marT="0" marB="0" anchor="ctr">
                    <a:lnL>
                      <a:noFill/>
                    </a:lnL>
                    <a:lnR>
                      <a:noFill/>
                    </a:lnR>
                    <a:lnT>
                      <a:noFill/>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761553573"/>
                  </a:ext>
                </a:extLst>
              </a:tr>
              <a:tr h="197729">
                <a:tc>
                  <a:txBody>
                    <a:bodyPr/>
                    <a:lstStyle/>
                    <a:p>
                      <a:pPr algn="l" fontAlgn="ctr"/>
                      <a:r>
                        <a:rPr lang="en-US" sz="1100" b="1" i="0" u="none" strike="noStrike">
                          <a:solidFill>
                            <a:srgbClr val="000000"/>
                          </a:solidFill>
                          <a:effectLst/>
                          <a:latin typeface="Arial" panose="020B0604020202020204" pitchFamily="34" charset="0"/>
                        </a:rPr>
                        <a:t>     Total Revenue</a:t>
                      </a:r>
                    </a:p>
                  </a:txBody>
                  <a:tcPr marL="0" marR="0" marT="0" marB="0" anchor="ctr">
                    <a:lnL>
                      <a:noFill/>
                    </a:lnL>
                    <a:lnR>
                      <a:noFill/>
                    </a:lnR>
                    <a:lnT>
                      <a:noFill/>
                    </a:lnT>
                    <a:lnB>
                      <a:noFill/>
                    </a:lnB>
                  </a:tcPr>
                </a:tc>
                <a:tc>
                  <a:txBody>
                    <a:bodyPr/>
                    <a:lstStyle/>
                    <a:p>
                      <a:pPr algn="r" fontAlgn="ctr"/>
                      <a:endParaRPr lang="en-US" sz="10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1000" b="1" i="0" u="none" strike="noStrike" dirty="0">
                          <a:solidFill>
                            <a:srgbClr val="000000"/>
                          </a:solidFill>
                          <a:effectLst/>
                          <a:latin typeface="Arial" panose="020B0604020202020204" pitchFamily="34" charset="0"/>
                        </a:rPr>
                        <a:t>          9,293,582 </a:t>
                      </a:r>
                    </a:p>
                  </a:txBody>
                  <a:tcPr marL="0" marR="0" marT="0" marB="0" anchor="ctr">
                    <a:lnL>
                      <a:noFill/>
                    </a:lnL>
                    <a:lnR>
                      <a:noFill/>
                    </a:lnR>
                    <a:lnT w="6350" cap="flat" cmpd="sng" algn="ctr">
                      <a:solidFill>
                        <a:srgbClr val="808080"/>
                      </a:solidFill>
                      <a:prstDash val="solid"/>
                      <a:round/>
                      <a:headEnd type="none" w="med" len="med"/>
                      <a:tailEnd type="none" w="med" len="med"/>
                    </a:lnT>
                    <a:lnB>
                      <a:noFill/>
                    </a:lnB>
                  </a:tcPr>
                </a:tc>
                <a:tc>
                  <a:txBody>
                    <a:bodyPr/>
                    <a:lstStyle/>
                    <a:p>
                      <a:pPr algn="l" fontAlgn="ctr"/>
                      <a:endParaRPr lang="en-US" sz="900" b="1" i="0" u="none" strike="noStrike" dirty="0">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1000" b="1" i="0" u="none" strike="noStrike">
                          <a:solidFill>
                            <a:srgbClr val="000000"/>
                          </a:solidFill>
                          <a:effectLst/>
                          <a:latin typeface="Arial" panose="020B0604020202020204" pitchFamily="34" charset="0"/>
                        </a:rPr>
                        <a:t>          4,072,400 </a:t>
                      </a:r>
                    </a:p>
                  </a:txBody>
                  <a:tcPr marL="0" marR="0" marT="0" marB="0" anchor="ctr">
                    <a:lnL>
                      <a:noFill/>
                    </a:lnL>
                    <a:lnR>
                      <a:noFill/>
                    </a:lnR>
                    <a:lnT w="6350" cap="flat" cmpd="sng" algn="ctr">
                      <a:solidFill>
                        <a:srgbClr val="808080"/>
                      </a:solidFill>
                      <a:prstDash val="solid"/>
                      <a:round/>
                      <a:headEnd type="none" w="med" len="med"/>
                      <a:tailEnd type="none" w="med" len="med"/>
                    </a:lnT>
                    <a:lnB>
                      <a:noFill/>
                    </a:lnB>
                  </a:tcPr>
                </a:tc>
                <a:tc>
                  <a:txBody>
                    <a:bodyPr/>
                    <a:lstStyle/>
                    <a:p>
                      <a:pPr algn="l"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1000" b="1" i="0" u="none" strike="noStrike">
                          <a:solidFill>
                            <a:srgbClr val="000000"/>
                          </a:solidFill>
                          <a:effectLst/>
                          <a:latin typeface="Arial" panose="020B0604020202020204" pitchFamily="34" charset="0"/>
                        </a:rPr>
                        <a:t>          5,221,182 </a:t>
                      </a:r>
                    </a:p>
                  </a:txBody>
                  <a:tcPr marL="0" marR="0" marT="0" marB="0" anchor="ctr">
                    <a:lnL>
                      <a:noFill/>
                    </a:lnL>
                    <a:lnR>
                      <a:noFill/>
                    </a:lnR>
                    <a:lnT w="6350" cap="flat" cmpd="sng" algn="ctr">
                      <a:solidFill>
                        <a:srgbClr val="808080"/>
                      </a:solidFill>
                      <a:prstDash val="solid"/>
                      <a:round/>
                      <a:headEnd type="none" w="med" len="med"/>
                      <a:tailEnd type="none" w="med" len="med"/>
                    </a:lnT>
                    <a:lnB>
                      <a:noFill/>
                    </a:lnB>
                  </a:tcPr>
                </a:tc>
                <a:tc>
                  <a:txBody>
                    <a:bodyPr/>
                    <a:lstStyle/>
                    <a:p>
                      <a:pPr algn="ctr" fontAlgn="ctr"/>
                      <a:endParaRPr lang="en-US" sz="900" b="1"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1000" b="1" i="0" u="none" strike="noStrike">
                          <a:solidFill>
                            <a:srgbClr val="000000"/>
                          </a:solidFill>
                          <a:effectLst/>
                          <a:latin typeface="Arial" panose="020B0604020202020204" pitchFamily="34" charset="0"/>
                        </a:rPr>
                        <a:t>             24,817,200 </a:t>
                      </a:r>
                    </a:p>
                  </a:txBody>
                  <a:tcPr marL="0" marR="0" marT="0" marB="0" anchor="ctr">
                    <a:lnL>
                      <a:noFill/>
                    </a:lnL>
                    <a:lnR>
                      <a:noFill/>
                    </a:lnR>
                    <a:lnT w="6350" cap="flat" cmpd="sng" algn="ctr">
                      <a:solidFill>
                        <a:srgbClr val="808080"/>
                      </a:solidFill>
                      <a:prstDash val="solid"/>
                      <a:round/>
                      <a:headEnd type="none" w="med" len="med"/>
                      <a:tailEnd type="none" w="med" len="med"/>
                    </a:lnT>
                    <a:lnB>
                      <a:noFill/>
                    </a:lnB>
                  </a:tcPr>
                </a:tc>
                <a:extLst>
                  <a:ext uri="{0D108BD9-81ED-4DB2-BD59-A6C34878D82A}">
                    <a16:rowId xmlns:a16="http://schemas.microsoft.com/office/drawing/2014/main" val="283127435"/>
                  </a:ext>
                </a:extLst>
              </a:tr>
              <a:tr h="168069">
                <a:tc>
                  <a:txBody>
                    <a:bodyPr/>
                    <a:lstStyle/>
                    <a:p>
                      <a:pPr algn="l" fontAlgn="ctr"/>
                      <a:endParaRPr lang="en-US" sz="8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endParaRPr lang="en-US" sz="10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endParaRPr lang="en-US" sz="10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8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endParaRPr lang="en-US" sz="10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8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endParaRPr lang="en-US" sz="10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endParaRPr lang="en-US" sz="900" b="1"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endParaRPr lang="en-US" sz="10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2085765143"/>
                  </a:ext>
                </a:extLst>
              </a:tr>
              <a:tr h="197729">
                <a:tc>
                  <a:txBody>
                    <a:bodyPr/>
                    <a:lstStyle/>
                    <a:p>
                      <a:pPr algn="l" fontAlgn="ctr"/>
                      <a:r>
                        <a:rPr lang="en-US" sz="1100" b="1" i="0" u="sng" strike="noStrike">
                          <a:solidFill>
                            <a:srgbClr val="000000"/>
                          </a:solidFill>
                          <a:effectLst/>
                          <a:latin typeface="Arial" panose="020B0604020202020204" pitchFamily="34" charset="0"/>
                        </a:rPr>
                        <a:t>Program Expense</a:t>
                      </a:r>
                    </a:p>
                  </a:txBody>
                  <a:tcPr marL="0" marR="0" marT="0" marB="0" anchor="ctr">
                    <a:lnL>
                      <a:noFill/>
                    </a:lnL>
                    <a:lnR>
                      <a:noFill/>
                    </a:lnR>
                    <a:lnT>
                      <a:noFill/>
                    </a:lnT>
                    <a:lnB>
                      <a:noFill/>
                    </a:lnB>
                  </a:tcPr>
                </a:tc>
                <a:tc>
                  <a:txBody>
                    <a:bodyPr/>
                    <a:lstStyle/>
                    <a:p>
                      <a:pPr algn="r" fontAlgn="ctr"/>
                      <a:endParaRPr lang="en-US" sz="1000" b="1"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endParaRPr lang="en-US" sz="1000" b="1"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1000" b="1"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endParaRPr lang="en-US" sz="1000" b="1"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1000" b="1"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endParaRPr lang="en-US" sz="1000" b="1" i="0" u="sng" strike="noStrike" dirty="0">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endParaRPr lang="en-US" sz="900" b="1"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endParaRPr lang="en-US" sz="1000" b="1" i="0" u="sng"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1131158635"/>
                  </a:ext>
                </a:extLst>
              </a:tr>
              <a:tr h="168069">
                <a:tc>
                  <a:txBody>
                    <a:bodyPr/>
                    <a:lstStyle/>
                    <a:p>
                      <a:pPr algn="l" fontAlgn="ctr"/>
                      <a:r>
                        <a:rPr lang="en-US" sz="1000" b="0" i="0" u="none" strike="noStrike">
                          <a:solidFill>
                            <a:srgbClr val="000000"/>
                          </a:solidFill>
                          <a:effectLst/>
                          <a:latin typeface="Arial" panose="020B0604020202020204" pitchFamily="34" charset="0"/>
                        </a:rPr>
                        <a:t>   Salaries and Benefits</a:t>
                      </a:r>
                    </a:p>
                  </a:txBody>
                  <a:tcPr marL="0" marR="0" marT="0" marB="0" anchor="ctr">
                    <a:lnL>
                      <a:noFill/>
                    </a:lnL>
                    <a:lnR>
                      <a:noFill/>
                    </a:lnR>
                    <a:lnT>
                      <a:noFill/>
                    </a:lnT>
                    <a:lnB>
                      <a:noFill/>
                    </a:lnB>
                  </a:tcPr>
                </a:tc>
                <a:tc>
                  <a:txBody>
                    <a:bodyPr/>
                    <a:lstStyle/>
                    <a:p>
                      <a:pPr algn="l" fontAlgn="ctr"/>
                      <a:endParaRPr lang="en-US" sz="10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1000" b="0" i="0" u="none" strike="noStrike">
                          <a:solidFill>
                            <a:srgbClr val="000000"/>
                          </a:solidFill>
                          <a:effectLst/>
                          <a:latin typeface="Arial" panose="020B0604020202020204" pitchFamily="34" charset="0"/>
                        </a:rPr>
                        <a:t>             557,478 </a:t>
                      </a: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1000" b="0" i="0" u="none" strike="noStrike">
                          <a:solidFill>
                            <a:srgbClr val="000000"/>
                          </a:solidFill>
                          <a:effectLst/>
                          <a:latin typeface="Arial" panose="020B0604020202020204" pitchFamily="34" charset="0"/>
                        </a:rPr>
                        <a:t>             542,390 </a:t>
                      </a: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1000" b="0" i="0" u="none" strike="noStrike">
                          <a:solidFill>
                            <a:srgbClr val="000000"/>
                          </a:solidFill>
                          <a:effectLst/>
                          <a:latin typeface="Arial" panose="020B0604020202020204" pitchFamily="34" charset="0"/>
                        </a:rPr>
                        <a:t>              (15,088)</a:t>
                      </a:r>
                    </a:p>
                  </a:txBody>
                  <a:tcPr marL="0" marR="0" marT="0" marB="0" anchor="ctr">
                    <a:lnL>
                      <a:noFill/>
                    </a:lnL>
                    <a:lnR>
                      <a:noFill/>
                    </a:lnR>
                    <a:lnT>
                      <a:noFill/>
                    </a:lnT>
                    <a:lnB>
                      <a:noFill/>
                    </a:lnB>
                  </a:tcPr>
                </a:tc>
                <a:tc>
                  <a:txBody>
                    <a:bodyPr/>
                    <a:lstStyle/>
                    <a:p>
                      <a:pPr algn="ctr" fontAlgn="ctr"/>
                      <a:r>
                        <a:rPr lang="en-US" sz="900" b="1" i="0" u="none" strike="noStrike">
                          <a:solidFill>
                            <a:srgbClr val="000000"/>
                          </a:solidFill>
                          <a:effectLst/>
                          <a:latin typeface="Tahoma" panose="020B0604030504040204" pitchFamily="34" charset="0"/>
                        </a:rPr>
                        <a:t>4</a:t>
                      </a:r>
                    </a:p>
                  </a:txBody>
                  <a:tcPr marL="0" marR="0" marT="0" marB="0" anchor="ctr">
                    <a:lnL>
                      <a:noFill/>
                    </a:lnL>
                    <a:lnR>
                      <a:noFill/>
                    </a:lnR>
                    <a:lnT>
                      <a:noFill/>
                    </a:lnT>
                    <a:lnB>
                      <a:noFill/>
                    </a:lnB>
                  </a:tcPr>
                </a:tc>
                <a:tc>
                  <a:txBody>
                    <a:bodyPr/>
                    <a:lstStyle/>
                    <a:p>
                      <a:pPr algn="r" fontAlgn="ctr"/>
                      <a:r>
                        <a:rPr lang="en-US" sz="1000" b="0" i="0" u="none" strike="noStrike">
                          <a:solidFill>
                            <a:srgbClr val="000000"/>
                          </a:solidFill>
                          <a:effectLst/>
                          <a:latin typeface="Arial" panose="020B0604020202020204" pitchFamily="34" charset="0"/>
                        </a:rPr>
                        <a:t>               1,898,633 </a:t>
                      </a:r>
                    </a:p>
                  </a:txBody>
                  <a:tcPr marL="0" marR="0" marT="0" marB="0" anchor="ctr">
                    <a:lnL>
                      <a:noFill/>
                    </a:lnL>
                    <a:lnR>
                      <a:noFill/>
                    </a:lnR>
                    <a:lnT>
                      <a:noFill/>
                    </a:lnT>
                    <a:lnB>
                      <a:noFill/>
                    </a:lnB>
                  </a:tcPr>
                </a:tc>
                <a:extLst>
                  <a:ext uri="{0D108BD9-81ED-4DB2-BD59-A6C34878D82A}">
                    <a16:rowId xmlns:a16="http://schemas.microsoft.com/office/drawing/2014/main" val="3038633237"/>
                  </a:ext>
                </a:extLst>
              </a:tr>
              <a:tr h="168069">
                <a:tc>
                  <a:txBody>
                    <a:bodyPr/>
                    <a:lstStyle/>
                    <a:p>
                      <a:pPr algn="l" fontAlgn="ctr"/>
                      <a:r>
                        <a:rPr lang="en-US" sz="1000" b="0" i="0" u="none" strike="noStrike">
                          <a:solidFill>
                            <a:srgbClr val="000000"/>
                          </a:solidFill>
                          <a:effectLst/>
                          <a:latin typeface="Arial" panose="020B0604020202020204" pitchFamily="34" charset="0"/>
                        </a:rPr>
                        <a:t>   Professional Fees - Program Admin fees</a:t>
                      </a:r>
                    </a:p>
                  </a:txBody>
                  <a:tcPr marL="0" marR="0" marT="0" marB="0" anchor="ctr">
                    <a:lnL>
                      <a:noFill/>
                    </a:lnL>
                    <a:lnR>
                      <a:noFill/>
                    </a:lnR>
                    <a:lnT>
                      <a:noFill/>
                    </a:lnT>
                    <a:lnB>
                      <a:noFill/>
                    </a:lnB>
                  </a:tcPr>
                </a:tc>
                <a:tc>
                  <a:txBody>
                    <a:bodyPr/>
                    <a:lstStyle/>
                    <a:p>
                      <a:pPr algn="l" fontAlgn="ctr"/>
                      <a:endParaRPr lang="en-US" sz="10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1000" b="0" i="0" u="none" strike="noStrike">
                          <a:solidFill>
                            <a:srgbClr val="000000"/>
                          </a:solidFill>
                          <a:effectLst/>
                          <a:latin typeface="Arial" panose="020B0604020202020204" pitchFamily="34" charset="0"/>
                        </a:rPr>
                        <a:t>             171,180 </a:t>
                      </a: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1000" b="0" i="0" u="none" strike="noStrike">
                          <a:solidFill>
                            <a:srgbClr val="000000"/>
                          </a:solidFill>
                          <a:effectLst/>
                          <a:latin typeface="Arial" panose="020B0604020202020204" pitchFamily="34" charset="0"/>
                        </a:rPr>
                        <a:t>             171,180 </a:t>
                      </a: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1000" b="0" i="0" u="none" strike="noStrike">
                          <a:solidFill>
                            <a:srgbClr val="000000"/>
                          </a:solidFill>
                          <a:effectLst/>
                          <a:latin typeface="Arial" panose="020B0604020202020204" pitchFamily="34" charset="0"/>
                        </a:rPr>
                        <a:t>                        - </a:t>
                      </a:r>
                    </a:p>
                  </a:txBody>
                  <a:tcPr marL="0" marR="0" marT="0" marB="0" anchor="ctr">
                    <a:lnL>
                      <a:noFill/>
                    </a:lnL>
                    <a:lnR>
                      <a:noFill/>
                    </a:lnR>
                    <a:lnT>
                      <a:noFill/>
                    </a:lnT>
                    <a:lnB>
                      <a:noFill/>
                    </a:lnB>
                  </a:tcPr>
                </a:tc>
                <a:tc>
                  <a:txBody>
                    <a:bodyPr/>
                    <a:lstStyle/>
                    <a:p>
                      <a:pPr algn="ctr" fontAlgn="ctr"/>
                      <a:endParaRPr lang="en-US" sz="900" b="1"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1000" b="0" i="0" u="none" strike="noStrike">
                          <a:solidFill>
                            <a:srgbClr val="000000"/>
                          </a:solidFill>
                          <a:effectLst/>
                          <a:latin typeface="Arial" panose="020B0604020202020204" pitchFamily="34" charset="0"/>
                        </a:rPr>
                        <a:t>                  513,540 </a:t>
                      </a:r>
                    </a:p>
                  </a:txBody>
                  <a:tcPr marL="0" marR="0" marT="0" marB="0" anchor="ctr">
                    <a:lnL>
                      <a:noFill/>
                    </a:lnL>
                    <a:lnR>
                      <a:noFill/>
                    </a:lnR>
                    <a:lnT>
                      <a:noFill/>
                    </a:lnT>
                    <a:lnB>
                      <a:noFill/>
                    </a:lnB>
                  </a:tcPr>
                </a:tc>
                <a:extLst>
                  <a:ext uri="{0D108BD9-81ED-4DB2-BD59-A6C34878D82A}">
                    <a16:rowId xmlns:a16="http://schemas.microsoft.com/office/drawing/2014/main" val="1609443633"/>
                  </a:ext>
                </a:extLst>
              </a:tr>
              <a:tr h="168069">
                <a:tc>
                  <a:txBody>
                    <a:bodyPr/>
                    <a:lstStyle/>
                    <a:p>
                      <a:pPr algn="l" fontAlgn="ctr"/>
                      <a:r>
                        <a:rPr lang="en-US" sz="1000" b="0" i="0" u="none" strike="noStrike">
                          <a:solidFill>
                            <a:srgbClr val="000000"/>
                          </a:solidFill>
                          <a:effectLst/>
                          <a:latin typeface="Arial" panose="020B0604020202020204" pitchFamily="34" charset="0"/>
                        </a:rPr>
                        <a:t>   Professional Fees - Contractors &amp; Lobbying</a:t>
                      </a:r>
                    </a:p>
                  </a:txBody>
                  <a:tcPr marL="0" marR="0" marT="0" marB="0" anchor="ctr">
                    <a:lnL>
                      <a:noFill/>
                    </a:lnL>
                    <a:lnR>
                      <a:noFill/>
                    </a:lnR>
                    <a:lnT>
                      <a:noFill/>
                    </a:lnT>
                    <a:lnB>
                      <a:noFill/>
                    </a:lnB>
                  </a:tcPr>
                </a:tc>
                <a:tc>
                  <a:txBody>
                    <a:bodyPr/>
                    <a:lstStyle/>
                    <a:p>
                      <a:pPr algn="l" fontAlgn="ctr"/>
                      <a:endParaRPr lang="en-US" sz="10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1000" b="0" i="0" u="none" strike="noStrike">
                          <a:solidFill>
                            <a:srgbClr val="000000"/>
                          </a:solidFill>
                          <a:effectLst/>
                          <a:latin typeface="Arial" panose="020B0604020202020204" pitchFamily="34" charset="0"/>
                        </a:rPr>
                        <a:t>               98,470 </a:t>
                      </a: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1000" b="0" i="0" u="none" strike="noStrike">
                          <a:solidFill>
                            <a:srgbClr val="000000"/>
                          </a:solidFill>
                          <a:effectLst/>
                          <a:latin typeface="Arial" panose="020B0604020202020204" pitchFamily="34" charset="0"/>
                        </a:rPr>
                        <a:t>               50,250 </a:t>
                      </a:r>
                    </a:p>
                  </a:txBody>
                  <a:tcPr marL="0" marR="0" marT="0" marB="0" anchor="ctr">
                    <a:lnL>
                      <a:noFill/>
                    </a:lnL>
                    <a:lnR>
                      <a:noFill/>
                    </a:lnR>
                    <a:lnT>
                      <a:noFill/>
                    </a:lnT>
                    <a:lnB>
                      <a:noFill/>
                    </a:lnB>
                  </a:tcPr>
                </a:tc>
                <a:tc>
                  <a:txBody>
                    <a:bodyPr/>
                    <a:lstStyle/>
                    <a:p>
                      <a:pPr algn="l"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1000" b="0" i="0" u="none" strike="noStrike">
                          <a:solidFill>
                            <a:srgbClr val="000000"/>
                          </a:solidFill>
                          <a:effectLst/>
                          <a:latin typeface="Arial" panose="020B0604020202020204" pitchFamily="34" charset="0"/>
                        </a:rPr>
                        <a:t>              (48,220)</a:t>
                      </a:r>
                    </a:p>
                  </a:txBody>
                  <a:tcPr marL="0" marR="0" marT="0" marB="0" anchor="ctr">
                    <a:lnL>
                      <a:noFill/>
                    </a:lnL>
                    <a:lnR>
                      <a:noFill/>
                    </a:lnR>
                    <a:lnT>
                      <a:noFill/>
                    </a:lnT>
                    <a:lnB>
                      <a:noFill/>
                    </a:lnB>
                  </a:tcPr>
                </a:tc>
                <a:tc>
                  <a:txBody>
                    <a:bodyPr/>
                    <a:lstStyle/>
                    <a:p>
                      <a:pPr algn="ctr" fontAlgn="ctr"/>
                      <a:r>
                        <a:rPr lang="en-US" sz="900" b="1" i="0" u="none" strike="noStrike">
                          <a:solidFill>
                            <a:srgbClr val="000000"/>
                          </a:solidFill>
                          <a:effectLst/>
                          <a:latin typeface="Tahoma" panose="020B0604030504040204" pitchFamily="34" charset="0"/>
                        </a:rPr>
                        <a:t>5</a:t>
                      </a:r>
                    </a:p>
                  </a:txBody>
                  <a:tcPr marL="0" marR="0" marT="0" marB="0" anchor="ctr">
                    <a:lnL>
                      <a:noFill/>
                    </a:lnL>
                    <a:lnR>
                      <a:noFill/>
                    </a:lnR>
                    <a:lnT>
                      <a:noFill/>
                    </a:lnT>
                    <a:lnB>
                      <a:noFill/>
                    </a:lnB>
                  </a:tcPr>
                </a:tc>
                <a:tc>
                  <a:txBody>
                    <a:bodyPr/>
                    <a:lstStyle/>
                    <a:p>
                      <a:pPr algn="r" fontAlgn="ctr"/>
                      <a:r>
                        <a:rPr lang="en-US" sz="1000" b="0" i="0" u="none" strike="noStrike">
                          <a:solidFill>
                            <a:srgbClr val="000000"/>
                          </a:solidFill>
                          <a:effectLst/>
                          <a:latin typeface="Arial" panose="020B0604020202020204" pitchFamily="34" charset="0"/>
                        </a:rPr>
                        <a:t>                  523,500 </a:t>
                      </a:r>
                    </a:p>
                  </a:txBody>
                  <a:tcPr marL="0" marR="0" marT="0" marB="0" anchor="ctr">
                    <a:lnL>
                      <a:noFill/>
                    </a:lnL>
                    <a:lnR>
                      <a:noFill/>
                    </a:lnR>
                    <a:lnT>
                      <a:noFill/>
                    </a:lnT>
                    <a:lnB>
                      <a:noFill/>
                    </a:lnB>
                  </a:tcPr>
                </a:tc>
                <a:extLst>
                  <a:ext uri="{0D108BD9-81ED-4DB2-BD59-A6C34878D82A}">
                    <a16:rowId xmlns:a16="http://schemas.microsoft.com/office/drawing/2014/main" val="2790881983"/>
                  </a:ext>
                </a:extLst>
              </a:tr>
              <a:tr h="168069">
                <a:tc>
                  <a:txBody>
                    <a:bodyPr/>
                    <a:lstStyle/>
                    <a:p>
                      <a:pPr algn="l" fontAlgn="ctr"/>
                      <a:r>
                        <a:rPr lang="en-US" sz="1000" b="0" i="0" u="none" strike="noStrike">
                          <a:solidFill>
                            <a:srgbClr val="000000"/>
                          </a:solidFill>
                          <a:effectLst/>
                          <a:latin typeface="Arial" panose="020B0604020202020204" pitchFamily="34" charset="0"/>
                        </a:rPr>
                        <a:t>   Conferences, Conventions &amp; Meetings</a:t>
                      </a:r>
                    </a:p>
                  </a:txBody>
                  <a:tcPr marL="0" marR="0" marT="0" marB="0" anchor="ctr">
                    <a:lnL>
                      <a:noFill/>
                    </a:lnL>
                    <a:lnR>
                      <a:noFill/>
                    </a:lnR>
                    <a:lnT>
                      <a:noFill/>
                    </a:lnT>
                    <a:lnB>
                      <a:noFill/>
                    </a:lnB>
                  </a:tcPr>
                </a:tc>
                <a:tc>
                  <a:txBody>
                    <a:bodyPr/>
                    <a:lstStyle/>
                    <a:p>
                      <a:pPr algn="l" fontAlgn="ctr"/>
                      <a:r>
                        <a:rPr lang="en-US" sz="10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tcPr>
                </a:tc>
                <a:tc>
                  <a:txBody>
                    <a:bodyPr/>
                    <a:lstStyle/>
                    <a:p>
                      <a:pPr algn="r" fontAlgn="ctr"/>
                      <a:r>
                        <a:rPr lang="en-US" sz="1000" b="0" i="0" u="none" strike="noStrike">
                          <a:solidFill>
                            <a:srgbClr val="000000"/>
                          </a:solidFill>
                          <a:effectLst/>
                          <a:latin typeface="Arial" panose="020B0604020202020204" pitchFamily="34" charset="0"/>
                        </a:rPr>
                        <a:t>               32,376 </a:t>
                      </a:r>
                    </a:p>
                  </a:txBody>
                  <a:tcPr marL="0" marR="0" marT="0" marB="0" anchor="ctr">
                    <a:lnL>
                      <a:noFill/>
                    </a:lnL>
                    <a:lnR>
                      <a:noFill/>
                    </a:lnR>
                    <a:lnT>
                      <a:noFill/>
                    </a:lnT>
                    <a:lnB>
                      <a:noFill/>
                    </a:lnB>
                  </a:tcPr>
                </a:tc>
                <a:tc>
                  <a:txBody>
                    <a:bodyPr/>
                    <a:lstStyle/>
                    <a:p>
                      <a:pPr algn="l" fontAlgn="ctr"/>
                      <a:r>
                        <a:rPr lang="en-US" sz="9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tcPr>
                </a:tc>
                <a:tc>
                  <a:txBody>
                    <a:bodyPr/>
                    <a:lstStyle/>
                    <a:p>
                      <a:pPr algn="r" fontAlgn="ctr"/>
                      <a:r>
                        <a:rPr lang="en-US" sz="1000" b="0" i="0" u="none" strike="noStrike">
                          <a:solidFill>
                            <a:srgbClr val="000000"/>
                          </a:solidFill>
                          <a:effectLst/>
                          <a:latin typeface="Arial" panose="020B0604020202020204" pitchFamily="34" charset="0"/>
                        </a:rPr>
                        <a:t>               39,471 </a:t>
                      </a:r>
                    </a:p>
                  </a:txBody>
                  <a:tcPr marL="0" marR="0" marT="0" marB="0" anchor="ctr">
                    <a:lnL>
                      <a:noFill/>
                    </a:lnL>
                    <a:lnR>
                      <a:noFill/>
                    </a:lnR>
                    <a:lnT>
                      <a:noFill/>
                    </a:lnT>
                    <a:lnB>
                      <a:noFill/>
                    </a:lnB>
                  </a:tcPr>
                </a:tc>
                <a:tc>
                  <a:txBody>
                    <a:bodyPr/>
                    <a:lstStyle/>
                    <a:p>
                      <a:pPr algn="l" fontAlgn="ctr"/>
                      <a:r>
                        <a:rPr lang="en-US" sz="9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tcPr>
                </a:tc>
                <a:tc>
                  <a:txBody>
                    <a:bodyPr/>
                    <a:lstStyle/>
                    <a:p>
                      <a:pPr algn="r" fontAlgn="ctr"/>
                      <a:r>
                        <a:rPr lang="en-US" sz="1000" b="0" i="0" u="none" strike="noStrike">
                          <a:solidFill>
                            <a:srgbClr val="000000"/>
                          </a:solidFill>
                          <a:effectLst/>
                          <a:latin typeface="Arial" panose="020B0604020202020204" pitchFamily="34" charset="0"/>
                        </a:rPr>
                        <a:t>                 7,094 </a:t>
                      </a:r>
                    </a:p>
                  </a:txBody>
                  <a:tcPr marL="0" marR="0" marT="0" marB="0" anchor="ctr">
                    <a:lnL>
                      <a:noFill/>
                    </a:lnL>
                    <a:lnR>
                      <a:noFill/>
                    </a:lnR>
                    <a:lnT>
                      <a:noFill/>
                    </a:lnT>
                    <a:lnB>
                      <a:noFill/>
                    </a:lnB>
                  </a:tcPr>
                </a:tc>
                <a:tc>
                  <a:txBody>
                    <a:bodyPr/>
                    <a:lstStyle/>
                    <a:p>
                      <a:pPr algn="ctr" fontAlgn="ctr"/>
                      <a:r>
                        <a:rPr lang="en-US" sz="900" b="1" i="0" u="none" strike="noStrike">
                          <a:solidFill>
                            <a:srgbClr val="000000"/>
                          </a:solidFill>
                          <a:effectLst/>
                          <a:latin typeface="Tahoma" panose="020B0604030504040204" pitchFamily="34" charset="0"/>
                        </a:rPr>
                        <a:t> </a:t>
                      </a:r>
                    </a:p>
                  </a:txBody>
                  <a:tcPr marL="0" marR="0" marT="0" marB="0" anchor="ctr">
                    <a:lnL>
                      <a:noFill/>
                    </a:lnL>
                    <a:lnR>
                      <a:noFill/>
                    </a:lnR>
                    <a:lnT>
                      <a:noFill/>
                    </a:lnT>
                    <a:lnB>
                      <a:noFill/>
                    </a:lnB>
                  </a:tcPr>
                </a:tc>
                <a:tc>
                  <a:txBody>
                    <a:bodyPr/>
                    <a:lstStyle/>
                    <a:p>
                      <a:pPr algn="r" fontAlgn="ctr"/>
                      <a:r>
                        <a:rPr lang="en-US" sz="1000" b="0" i="0" u="none" strike="noStrike">
                          <a:solidFill>
                            <a:srgbClr val="000000"/>
                          </a:solidFill>
                          <a:effectLst/>
                          <a:latin typeface="Arial" panose="020B0604020202020204" pitchFamily="34" charset="0"/>
                        </a:rPr>
                        <a:t>                  233,045 </a:t>
                      </a:r>
                    </a:p>
                  </a:txBody>
                  <a:tcPr marL="0" marR="0" marT="0" marB="0" anchor="ctr">
                    <a:lnL>
                      <a:noFill/>
                    </a:lnL>
                    <a:lnR>
                      <a:noFill/>
                    </a:lnR>
                    <a:lnT>
                      <a:noFill/>
                    </a:lnT>
                    <a:lnB>
                      <a:noFill/>
                    </a:lnB>
                  </a:tcPr>
                </a:tc>
                <a:extLst>
                  <a:ext uri="{0D108BD9-81ED-4DB2-BD59-A6C34878D82A}">
                    <a16:rowId xmlns:a16="http://schemas.microsoft.com/office/drawing/2014/main" val="296103950"/>
                  </a:ext>
                </a:extLst>
              </a:tr>
              <a:tr h="168069">
                <a:tc>
                  <a:txBody>
                    <a:bodyPr/>
                    <a:lstStyle/>
                    <a:p>
                      <a:pPr algn="l" fontAlgn="ctr"/>
                      <a:r>
                        <a:rPr lang="en-US" sz="1000" b="0" i="0" u="none" strike="noStrike">
                          <a:solidFill>
                            <a:srgbClr val="000000"/>
                          </a:solidFill>
                          <a:effectLst/>
                          <a:latin typeface="Arial" panose="020B0604020202020204" pitchFamily="34" charset="0"/>
                        </a:rPr>
                        <a:t>   Operating Expenses</a:t>
                      </a:r>
                    </a:p>
                  </a:txBody>
                  <a:tcPr marL="0" marR="0" marT="0" marB="0" anchor="ctr">
                    <a:lnL>
                      <a:noFill/>
                    </a:lnL>
                    <a:lnR>
                      <a:noFill/>
                    </a:lnR>
                    <a:lnT>
                      <a:noFill/>
                    </a:lnT>
                    <a:lnB>
                      <a:noFill/>
                    </a:lnB>
                  </a:tcPr>
                </a:tc>
                <a:tc>
                  <a:txBody>
                    <a:bodyPr/>
                    <a:lstStyle/>
                    <a:p>
                      <a:pPr algn="l" fontAlgn="ctr"/>
                      <a:r>
                        <a:rPr lang="en-US" sz="10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tcPr>
                </a:tc>
                <a:tc>
                  <a:txBody>
                    <a:bodyPr/>
                    <a:lstStyle/>
                    <a:p>
                      <a:pPr algn="r" fontAlgn="ctr"/>
                      <a:r>
                        <a:rPr lang="en-US" sz="1000" b="0" i="0" u="none" strike="noStrike">
                          <a:solidFill>
                            <a:srgbClr val="000000"/>
                          </a:solidFill>
                          <a:effectLst/>
                          <a:latin typeface="Arial" panose="020B0604020202020204" pitchFamily="34" charset="0"/>
                        </a:rPr>
                        <a:t>               88,184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tcPr>
                </a:tc>
                <a:tc>
                  <a:txBody>
                    <a:bodyPr/>
                    <a:lstStyle/>
                    <a:p>
                      <a:pPr algn="r" fontAlgn="ctr"/>
                      <a:r>
                        <a:rPr lang="en-US" sz="1000" b="0" i="0" u="none" strike="noStrike">
                          <a:solidFill>
                            <a:srgbClr val="000000"/>
                          </a:solidFill>
                          <a:effectLst/>
                          <a:latin typeface="Arial" panose="020B0604020202020204" pitchFamily="34" charset="0"/>
                        </a:rPr>
                        <a:t>               77,260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tcPr>
                </a:tc>
                <a:tc>
                  <a:txBody>
                    <a:bodyPr/>
                    <a:lstStyle/>
                    <a:p>
                      <a:pPr algn="r" fontAlgn="ctr"/>
                      <a:r>
                        <a:rPr lang="en-US" sz="1000" b="0" i="0" u="none" strike="noStrike">
                          <a:solidFill>
                            <a:srgbClr val="000000"/>
                          </a:solidFill>
                          <a:effectLst/>
                          <a:latin typeface="Arial" panose="020B0604020202020204" pitchFamily="34" charset="0"/>
                        </a:rPr>
                        <a:t>              (10,924)</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Tahoma" panose="020B0604030504040204" pitchFamily="34" charset="0"/>
                        </a:rPr>
                        <a:t>6</a:t>
                      </a:r>
                    </a:p>
                  </a:txBody>
                  <a:tcPr marL="0" marR="0" marT="0" marB="0" anchor="ctr">
                    <a:lnL>
                      <a:noFill/>
                    </a:lnL>
                    <a:lnR>
                      <a:noFill/>
                    </a:lnR>
                    <a:lnT>
                      <a:noFill/>
                    </a:lnT>
                    <a:lnB>
                      <a:noFill/>
                    </a:lnB>
                  </a:tcPr>
                </a:tc>
                <a:tc>
                  <a:txBody>
                    <a:bodyPr/>
                    <a:lstStyle/>
                    <a:p>
                      <a:pPr algn="r" fontAlgn="ctr"/>
                      <a:r>
                        <a:rPr lang="en-US" sz="1000" b="0" i="0" u="none" strike="noStrike">
                          <a:solidFill>
                            <a:srgbClr val="000000"/>
                          </a:solidFill>
                          <a:effectLst/>
                          <a:latin typeface="Arial" panose="020B0604020202020204" pitchFamily="34" charset="0"/>
                        </a:rPr>
                        <a:t>                  239,800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1772568"/>
                  </a:ext>
                </a:extLst>
              </a:tr>
              <a:tr h="197729">
                <a:tc>
                  <a:txBody>
                    <a:bodyPr/>
                    <a:lstStyle/>
                    <a:p>
                      <a:pPr algn="l" fontAlgn="ctr"/>
                      <a:endParaRPr lang="en-US" sz="11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endParaRPr lang="en-US" sz="10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1000" b="1" i="0" u="none" strike="noStrike">
                          <a:solidFill>
                            <a:srgbClr val="000000"/>
                          </a:solidFill>
                          <a:effectLst/>
                          <a:latin typeface="Arial" panose="020B0604020202020204" pitchFamily="34" charset="0"/>
                        </a:rPr>
                        <a:t>             947,689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1000" b="1" i="0" u="none" strike="noStrike">
                          <a:solidFill>
                            <a:srgbClr val="000000"/>
                          </a:solidFill>
                          <a:effectLst/>
                          <a:latin typeface="Arial" panose="020B0604020202020204" pitchFamily="34" charset="0"/>
                        </a:rPr>
                        <a:t>             880,550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1000" b="1" i="0" u="none" strike="noStrike">
                          <a:solidFill>
                            <a:srgbClr val="000000"/>
                          </a:solidFill>
                          <a:effectLst/>
                          <a:latin typeface="Arial" panose="020B0604020202020204" pitchFamily="34" charset="0"/>
                        </a:rPr>
                        <a:t>              (67,138)</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1000" b="1" i="0" u="none" strike="noStrike">
                          <a:solidFill>
                            <a:srgbClr val="000000"/>
                          </a:solidFill>
                          <a:effectLst/>
                          <a:latin typeface="Arial" panose="020B0604020202020204" pitchFamily="34" charset="0"/>
                        </a:rPr>
                        <a:t>               3,408,518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375284997"/>
                  </a:ext>
                </a:extLst>
              </a:tr>
              <a:tr h="197729">
                <a:tc>
                  <a:txBody>
                    <a:bodyPr/>
                    <a:lstStyle/>
                    <a:p>
                      <a:pPr algn="l" fontAlgn="ctr"/>
                      <a:endParaRPr lang="en-US" sz="11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endParaRPr lang="en-US" sz="10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endParaRPr lang="en-US" sz="1000" b="1" i="0" u="none" strike="noStrike">
                        <a:solidFill>
                          <a:srgbClr val="000000"/>
                        </a:solidFill>
                        <a:effectLst/>
                        <a:latin typeface="Arial" panose="020B060402020202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endParaRPr lang="en-US" sz="1000" b="1" i="0" u="none" strike="noStrike">
                        <a:solidFill>
                          <a:srgbClr val="000000"/>
                        </a:solidFill>
                        <a:effectLst/>
                        <a:latin typeface="Arial" panose="020B060402020202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endParaRPr lang="en-US" sz="1000" b="1" i="0" u="none" strike="noStrike">
                        <a:solidFill>
                          <a:srgbClr val="000000"/>
                        </a:solidFill>
                        <a:effectLst/>
                        <a:latin typeface="Arial" panose="020B060402020202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endParaRPr lang="en-US" sz="1000" b="1" i="0" u="none" strike="noStrike">
                        <a:solidFill>
                          <a:srgbClr val="000000"/>
                        </a:solidFill>
                        <a:effectLst/>
                        <a:latin typeface="Arial" panose="020B060402020202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4031052"/>
                  </a:ext>
                </a:extLst>
              </a:tr>
              <a:tr h="361842">
                <a:tc gridSpan="2">
                  <a:txBody>
                    <a:bodyPr/>
                    <a:lstStyle/>
                    <a:p>
                      <a:pPr algn="l" fontAlgn="ctr"/>
                      <a:r>
                        <a:rPr lang="en-US" sz="1100" b="1" i="0" u="none" strike="noStrike">
                          <a:solidFill>
                            <a:srgbClr val="000000"/>
                          </a:solidFill>
                          <a:effectLst/>
                          <a:latin typeface="Arial" panose="020B0604020202020204" pitchFamily="34" charset="0"/>
                        </a:rPr>
                        <a:t>       Income (Loss) before Scholarship Exp</a:t>
                      </a:r>
                    </a:p>
                  </a:txBody>
                  <a:tcPr marL="0" marR="0" marT="0" marB="0" anchor="ctr">
                    <a:lnL>
                      <a:noFill/>
                    </a:lnL>
                    <a:lnR>
                      <a:noFill/>
                    </a:lnR>
                    <a:lnT>
                      <a:noFill/>
                    </a:lnT>
                    <a:lnB>
                      <a:noFill/>
                    </a:lnB>
                  </a:tcPr>
                </a:tc>
                <a:tc hMerge="1">
                  <a:txBody>
                    <a:bodyPr/>
                    <a:lstStyle/>
                    <a:p>
                      <a:endParaRPr lang="en-US"/>
                    </a:p>
                  </a:txBody>
                  <a:tcPr/>
                </a:tc>
                <a:tc>
                  <a:txBody>
                    <a:bodyPr/>
                    <a:lstStyle/>
                    <a:p>
                      <a:pPr algn="l" fontAlgn="ctr"/>
                      <a:r>
                        <a:rPr lang="en-US" sz="1000" b="1" i="0" u="none" strike="noStrike" dirty="0">
                          <a:solidFill>
                            <a:srgbClr val="000000"/>
                          </a:solidFill>
                          <a:effectLst/>
                          <a:latin typeface="Arial" panose="020B0604020202020204" pitchFamily="34" charset="0"/>
                        </a:rPr>
                        <a:t>                  8,345,893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10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1000" b="1" i="0" u="none" strike="noStrike" dirty="0">
                          <a:solidFill>
                            <a:srgbClr val="000000"/>
                          </a:solidFill>
                          <a:effectLst/>
                          <a:latin typeface="Arial" panose="020B0604020202020204" pitchFamily="34" charset="0"/>
                        </a:rPr>
                        <a:t>                  3,191,850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10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1000" b="1" i="0" u="none" strike="noStrike" dirty="0">
                          <a:solidFill>
                            <a:srgbClr val="000000"/>
                          </a:solidFill>
                          <a:effectLst/>
                          <a:latin typeface="Arial" panose="020B0604020202020204" pitchFamily="34" charset="0"/>
                        </a:rPr>
                        <a:t>                  5,154,043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l" fontAlgn="ctr"/>
                      <a:r>
                        <a:rPr lang="en-US" sz="1000" b="1" i="0" u="none" strike="noStrike" dirty="0">
                          <a:solidFill>
                            <a:srgbClr val="000000"/>
                          </a:solidFill>
                          <a:effectLst/>
                          <a:latin typeface="Arial" panose="020B0604020202020204" pitchFamily="34" charset="0"/>
                        </a:rPr>
                        <a:t>                      21,408,682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80686408"/>
                  </a:ext>
                </a:extLst>
              </a:tr>
              <a:tr h="168069">
                <a:tc>
                  <a:txBody>
                    <a:bodyPr/>
                    <a:lstStyle/>
                    <a:p>
                      <a:pPr algn="l" fontAlgn="ctr"/>
                      <a:endParaRPr lang="en-US" sz="8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8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8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8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8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8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8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endParaRPr lang="en-US" sz="8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3999140662"/>
                  </a:ext>
                </a:extLst>
              </a:tr>
              <a:tr h="207616">
                <a:tc>
                  <a:txBody>
                    <a:bodyPr/>
                    <a:lstStyle/>
                    <a:p>
                      <a:pPr algn="l" fontAlgn="ctr"/>
                      <a:r>
                        <a:rPr lang="en-US" sz="1100" b="1" i="0" u="sng" strike="noStrike">
                          <a:solidFill>
                            <a:srgbClr val="000000"/>
                          </a:solidFill>
                          <a:effectLst/>
                          <a:latin typeface="Arial" panose="020B0604020202020204" pitchFamily="34" charset="0"/>
                        </a:rPr>
                        <a:t>Scholarship Expense</a:t>
                      </a:r>
                    </a:p>
                  </a:txBody>
                  <a:tcPr marL="0" marR="0" marT="0" marB="0" anchor="ctr">
                    <a:lnL>
                      <a:noFill/>
                    </a:lnL>
                    <a:lnR>
                      <a:noFill/>
                    </a:lnR>
                    <a:lnT>
                      <a:noFill/>
                    </a:lnT>
                    <a:lnB>
                      <a:noFill/>
                    </a:lnB>
                  </a:tcPr>
                </a:tc>
                <a:tc>
                  <a:txBody>
                    <a:bodyPr/>
                    <a:lstStyle/>
                    <a:p>
                      <a:pPr algn="l"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1000" b="1" i="0" u="none" strike="noStrike">
                          <a:solidFill>
                            <a:srgbClr val="000000"/>
                          </a:solidFill>
                          <a:effectLst/>
                          <a:latin typeface="Arial" panose="020B0604020202020204" pitchFamily="34" charset="0"/>
                        </a:rPr>
                        <a:t>            (253,127)</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1000" b="1" i="0" u="none" strike="noStrike">
                          <a:solidFill>
                            <a:srgbClr val="000000"/>
                          </a:solidFill>
                          <a:effectLst/>
                          <a:latin typeface="Arial" panose="020B0604020202020204" pitchFamily="34" charset="0"/>
                        </a:rPr>
                        <a:t>            (228,000)</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en-US" sz="9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en-US" sz="1000" b="1" i="0" u="none" strike="noStrike">
                          <a:solidFill>
                            <a:srgbClr val="000000"/>
                          </a:solidFill>
                          <a:effectLst/>
                          <a:latin typeface="Arial" panose="020B0604020202020204" pitchFamily="34" charset="0"/>
                        </a:rPr>
                        <a:t>               25,127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Tahoma" panose="020B0604030504040204" pitchFamily="34" charset="0"/>
                        </a:rPr>
                        <a:t>7</a:t>
                      </a:r>
                    </a:p>
                  </a:txBody>
                  <a:tcPr marL="0" marR="0" marT="0" marB="0" anchor="ctr">
                    <a:lnL>
                      <a:noFill/>
                    </a:lnL>
                    <a:lnR>
                      <a:noFill/>
                    </a:lnR>
                    <a:lnT>
                      <a:noFill/>
                    </a:lnT>
                    <a:lnB>
                      <a:noFill/>
                    </a:lnB>
                  </a:tcPr>
                </a:tc>
                <a:tc>
                  <a:txBody>
                    <a:bodyPr/>
                    <a:lstStyle/>
                    <a:p>
                      <a:pPr algn="r" fontAlgn="ctr"/>
                      <a:r>
                        <a:rPr lang="en-US" sz="1000" b="1" i="0" u="none" strike="noStrike">
                          <a:solidFill>
                            <a:srgbClr val="000000"/>
                          </a:solidFill>
                          <a:effectLst/>
                          <a:latin typeface="Arial" panose="020B0604020202020204" pitchFamily="34" charset="0"/>
                        </a:rPr>
                        <a:t>             24,338,506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5401960"/>
                  </a:ext>
                </a:extLst>
              </a:tr>
              <a:tr h="138411">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854097590"/>
                  </a:ext>
                </a:extLst>
              </a:tr>
              <a:tr h="207616">
                <a:tc>
                  <a:txBody>
                    <a:bodyPr/>
                    <a:lstStyle/>
                    <a:p>
                      <a:pPr algn="l" fontAlgn="ctr"/>
                      <a:r>
                        <a:rPr lang="en-US" sz="1100" b="1" i="0" u="none" strike="noStrike">
                          <a:solidFill>
                            <a:srgbClr val="000000"/>
                          </a:solidFill>
                          <a:effectLst/>
                          <a:latin typeface="Arial" panose="020B0604020202020204" pitchFamily="34" charset="0"/>
                        </a:rPr>
                        <a:t>       Net Income (Loss)</a:t>
                      </a:r>
                    </a:p>
                  </a:txBody>
                  <a:tcPr marL="0" marR="0" marT="0" marB="0" anchor="ctr">
                    <a:lnL>
                      <a:noFill/>
                    </a:lnL>
                    <a:lnR>
                      <a:noFill/>
                    </a:lnR>
                    <a:lnT>
                      <a:noFill/>
                    </a:lnT>
                    <a:lnB>
                      <a:noFill/>
                    </a:lnB>
                  </a:tcPr>
                </a:tc>
                <a:tc>
                  <a:txBody>
                    <a:bodyPr/>
                    <a:lstStyle/>
                    <a:p>
                      <a:pPr algn="l" fontAlgn="b"/>
                      <a:endParaRPr lang="en-US" sz="8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r>
                        <a:rPr lang="en-US" sz="1000" b="1" i="0" u="none" strike="noStrike" dirty="0">
                          <a:solidFill>
                            <a:srgbClr val="000000"/>
                          </a:solidFill>
                          <a:effectLst/>
                          <a:latin typeface="Arial" panose="020B0604020202020204" pitchFamily="34" charset="0"/>
                        </a:rPr>
                        <a:t>                  8,599,020 </a:t>
                      </a: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n-US" sz="11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1000" b="1" i="0" u="none" strike="noStrike" dirty="0">
                          <a:solidFill>
                            <a:srgbClr val="000000"/>
                          </a:solidFill>
                          <a:effectLst/>
                          <a:latin typeface="Arial" panose="020B0604020202020204" pitchFamily="34" charset="0"/>
                        </a:rPr>
                        <a:t>                  3,419,850 </a:t>
                      </a: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n-US" sz="11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r" fontAlgn="ctr"/>
                      <a:r>
                        <a:rPr lang="en-US" sz="1000" b="1" i="0" u="none" strike="noStrike" dirty="0">
                          <a:solidFill>
                            <a:srgbClr val="000000"/>
                          </a:solidFill>
                          <a:effectLst/>
                          <a:latin typeface="Arial" panose="020B0604020202020204" pitchFamily="34" charset="0"/>
                        </a:rPr>
                        <a:t>           5,179,170 </a:t>
                      </a:r>
                    </a:p>
                  </a:txBody>
                  <a:tcPr marL="0" marR="0" marT="0" marB="0" anchor="ctr">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n-US" sz="11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1000" b="1" i="0" u="none" strike="noStrike" dirty="0">
                          <a:solidFill>
                            <a:srgbClr val="000000"/>
                          </a:solidFill>
                          <a:effectLst/>
                          <a:latin typeface="Arial" panose="020B0604020202020204" pitchFamily="34" charset="0"/>
                        </a:rPr>
                        <a:t>                     (2,929,824)</a:t>
                      </a: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132240460"/>
                  </a:ext>
                </a:extLst>
              </a:tr>
            </a:tbl>
          </a:graphicData>
        </a:graphic>
      </p:graphicFrame>
    </p:spTree>
    <p:extLst>
      <p:ext uri="{BB962C8B-B14F-4D97-AF65-F5344CB8AC3E}">
        <p14:creationId xmlns:p14="http://schemas.microsoft.com/office/powerpoint/2010/main" val="1327683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403" y="194437"/>
            <a:ext cx="11652182" cy="1146683"/>
          </a:xfrm>
          <a:solidFill>
            <a:srgbClr val="005D5B"/>
          </a:solidFill>
        </p:spPr>
        <p:txBody>
          <a:bodyPr/>
          <a:lstStyle/>
          <a:p>
            <a:pPr marL="401638"/>
            <a:r>
              <a:rPr lang="en-US" b="1" dirty="0">
                <a:solidFill>
                  <a:schemeClr val="bg1"/>
                </a:solidFill>
                <a:latin typeface="Helvetica" panose="020B0604020202020204" pitchFamily="34" charset="0"/>
                <a:cs typeface="Helvetica" panose="020B0604020202020204" pitchFamily="34" charset="0"/>
              </a:rPr>
              <a:t>WSOS Income Statement</a:t>
            </a:r>
          </a:p>
        </p:txBody>
      </p:sp>
      <p:sp>
        <p:nvSpPr>
          <p:cNvPr id="7" name="Slide Number Placeholder 6"/>
          <p:cNvSpPr>
            <a:spLocks noGrp="1"/>
          </p:cNvSpPr>
          <p:nvPr>
            <p:ph type="sldNum" sz="quarter" idx="12"/>
          </p:nvPr>
        </p:nvSpPr>
        <p:spPr>
          <a:xfrm>
            <a:off x="8340898" y="629330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14A57F-37B1-4610-95CC-27CC4B8CB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4B0C499-2EC6-4160-B908-08E05F8EB62A}"/>
              </a:ext>
            </a:extLst>
          </p:cNvPr>
          <p:cNvSpPr/>
          <p:nvPr/>
        </p:nvSpPr>
        <p:spPr>
          <a:xfrm>
            <a:off x="963936" y="1647033"/>
            <a:ext cx="10769440" cy="464627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Notes: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Revenue Private: The 2019 Budget includes $1.2M for 4-year scholarship and $5M for CTS, divided evenly by quarter throughout the year. Actual new revenues includes CWU/Hanson: $50K and Battelle Foundation: $25K.</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Revenue Public: State match revenues accrued based on $2.64M of private contributions received between January and April, including $2.5M MSFT pledge payment. MSFT budget amount in May.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Investment income: Actual YTD includes unrealized/realized gains of $6.37M, interest &amp; dividend income of $202K and investment expense of &lt;$20K&gt;. Budget does not include Unrealized G/L.</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Salaries and benefits: Slightly over as bonus payouts in 2019 for 2018 was higher than 2018 accrual. Also, salary increases went into effect.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Professional Fees – Actual expense over budget in part due to I.T., Temp Support, Communications and Recruitment efforts.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Operating Expenses – Actual expense over budget due in large part to printing costs.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Represents scholarship refunds to date. Scholarship expense for CY 2019 has not been recorded yet. All payouts so far are applied to the liability established in prior years. Will adjust liability once Cohort 8 has been selected and accepted.</a:t>
            </a:r>
          </a:p>
        </p:txBody>
      </p:sp>
    </p:spTree>
    <p:extLst>
      <p:ext uri="{BB962C8B-B14F-4D97-AF65-F5344CB8AC3E}">
        <p14:creationId xmlns:p14="http://schemas.microsoft.com/office/powerpoint/2010/main" val="1564872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59F41A-6183-4707-994C-C9185C343828}"/>
              </a:ext>
            </a:extLst>
          </p:cNvPr>
          <p:cNvSpPr txBox="1"/>
          <p:nvPr/>
        </p:nvSpPr>
        <p:spPr>
          <a:xfrm>
            <a:off x="471896" y="3892566"/>
            <a:ext cx="9546747"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PROGRAM EXPANSION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Year 1 Update</a:t>
            </a:r>
          </a:p>
        </p:txBody>
      </p:sp>
    </p:spTree>
    <p:extLst>
      <p:ext uri="{BB962C8B-B14F-4D97-AF65-F5344CB8AC3E}">
        <p14:creationId xmlns:p14="http://schemas.microsoft.com/office/powerpoint/2010/main" val="4084878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403" y="194437"/>
            <a:ext cx="11652182" cy="1146683"/>
          </a:xfrm>
          <a:solidFill>
            <a:srgbClr val="005D5B"/>
          </a:solidFill>
        </p:spPr>
        <p:txBody>
          <a:bodyPr/>
          <a:lstStyle/>
          <a:p>
            <a:pPr marL="401638"/>
            <a:r>
              <a:rPr lang="en-US" b="1" dirty="0">
                <a:solidFill>
                  <a:schemeClr val="bg1"/>
                </a:solidFill>
                <a:latin typeface="Helvetica" panose="020B0604020202020204" pitchFamily="34" charset="0"/>
                <a:cs typeface="Helvetica" panose="020B0604020202020204" pitchFamily="34" charset="0"/>
              </a:rPr>
              <a:t>WSOS Cash Flow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14A57F-37B1-4610-95CC-27CC4B8CB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7D845CFF-5F99-4EE1-8CFE-E91DE0225FBC}"/>
              </a:ext>
            </a:extLst>
          </p:cNvPr>
          <p:cNvGraphicFramePr>
            <a:graphicFrameLocks noGrp="1"/>
          </p:cNvGraphicFramePr>
          <p:nvPr>
            <p:extLst>
              <p:ext uri="{D42A27DB-BD31-4B8C-83A1-F6EECF244321}">
                <p14:modId xmlns:p14="http://schemas.microsoft.com/office/powerpoint/2010/main" val="1297249986"/>
              </p:ext>
            </p:extLst>
          </p:nvPr>
        </p:nvGraphicFramePr>
        <p:xfrm>
          <a:off x="1418466" y="1693077"/>
          <a:ext cx="8944492" cy="4835233"/>
        </p:xfrm>
        <a:graphic>
          <a:graphicData uri="http://schemas.openxmlformats.org/drawingml/2006/table">
            <a:tbl>
              <a:tblPr/>
              <a:tblGrid>
                <a:gridCol w="164119">
                  <a:extLst>
                    <a:ext uri="{9D8B030D-6E8A-4147-A177-3AD203B41FA5}">
                      <a16:colId xmlns:a16="http://schemas.microsoft.com/office/drawing/2014/main" val="1822668751"/>
                    </a:ext>
                  </a:extLst>
                </a:gridCol>
                <a:gridCol w="642800">
                  <a:extLst>
                    <a:ext uri="{9D8B030D-6E8A-4147-A177-3AD203B41FA5}">
                      <a16:colId xmlns:a16="http://schemas.microsoft.com/office/drawing/2014/main" val="2292308257"/>
                    </a:ext>
                  </a:extLst>
                </a:gridCol>
                <a:gridCol w="3213999">
                  <a:extLst>
                    <a:ext uri="{9D8B030D-6E8A-4147-A177-3AD203B41FA5}">
                      <a16:colId xmlns:a16="http://schemas.microsoft.com/office/drawing/2014/main" val="2184229897"/>
                    </a:ext>
                  </a:extLst>
                </a:gridCol>
                <a:gridCol w="145883">
                  <a:extLst>
                    <a:ext uri="{9D8B030D-6E8A-4147-A177-3AD203B41FA5}">
                      <a16:colId xmlns:a16="http://schemas.microsoft.com/office/drawing/2014/main" val="3300601048"/>
                    </a:ext>
                  </a:extLst>
                </a:gridCol>
                <a:gridCol w="1276483">
                  <a:extLst>
                    <a:ext uri="{9D8B030D-6E8A-4147-A177-3AD203B41FA5}">
                      <a16:colId xmlns:a16="http://schemas.microsoft.com/office/drawing/2014/main" val="2667115200"/>
                    </a:ext>
                  </a:extLst>
                </a:gridCol>
                <a:gridCol w="310002">
                  <a:extLst>
                    <a:ext uri="{9D8B030D-6E8A-4147-A177-3AD203B41FA5}">
                      <a16:colId xmlns:a16="http://schemas.microsoft.com/office/drawing/2014/main" val="3197043872"/>
                    </a:ext>
                  </a:extLst>
                </a:gridCol>
                <a:gridCol w="1276483">
                  <a:extLst>
                    <a:ext uri="{9D8B030D-6E8A-4147-A177-3AD203B41FA5}">
                      <a16:colId xmlns:a16="http://schemas.microsoft.com/office/drawing/2014/main" val="1100872763"/>
                    </a:ext>
                  </a:extLst>
                </a:gridCol>
                <a:gridCol w="638240">
                  <a:extLst>
                    <a:ext uri="{9D8B030D-6E8A-4147-A177-3AD203B41FA5}">
                      <a16:colId xmlns:a16="http://schemas.microsoft.com/office/drawing/2014/main" val="2499172721"/>
                    </a:ext>
                  </a:extLst>
                </a:gridCol>
                <a:gridCol w="1276483">
                  <a:extLst>
                    <a:ext uri="{9D8B030D-6E8A-4147-A177-3AD203B41FA5}">
                      <a16:colId xmlns:a16="http://schemas.microsoft.com/office/drawing/2014/main" val="2330457052"/>
                    </a:ext>
                  </a:extLst>
                </a:gridCol>
              </a:tblGrid>
              <a:tr h="210701">
                <a:tc gridSpan="3">
                  <a:txBody>
                    <a:bodyPr/>
                    <a:lstStyle/>
                    <a:p>
                      <a:pPr algn="l" fontAlgn="ctr"/>
                      <a:r>
                        <a:rPr lang="en-US" sz="900" b="1" i="0" u="none" strike="noStrike">
                          <a:solidFill>
                            <a:srgbClr val="000000"/>
                          </a:solidFill>
                          <a:effectLst/>
                          <a:latin typeface="Arial Black" panose="020B0A04020102020204" pitchFamily="34" charset="0"/>
                        </a:rPr>
                        <a:t>Cash Flow Summary</a:t>
                      </a:r>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6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6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6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6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6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6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818844478"/>
                  </a:ext>
                </a:extLst>
              </a:tr>
              <a:tr h="176989">
                <a:tc gridSpan="3">
                  <a:txBody>
                    <a:bodyPr/>
                    <a:lstStyle/>
                    <a:p>
                      <a:pPr algn="l" fontAlgn="ctr"/>
                      <a:r>
                        <a:rPr lang="en-US" sz="1000" b="1" i="0" u="none" strike="noStrike">
                          <a:solidFill>
                            <a:srgbClr val="000000"/>
                          </a:solidFill>
                          <a:effectLst/>
                          <a:latin typeface="Calibri" panose="020F0502020204030204" pitchFamily="34" charset="0"/>
                        </a:rPr>
                        <a:t>Inception-To-Date</a:t>
                      </a:r>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6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6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6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6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6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6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84792544"/>
                  </a:ext>
                </a:extLst>
              </a:tr>
              <a:tr h="176989">
                <a:tc gridSpan="3">
                  <a:txBody>
                    <a:bodyPr/>
                    <a:lstStyle/>
                    <a:p>
                      <a:pPr algn="l" fontAlgn="ctr"/>
                      <a:r>
                        <a:rPr lang="en-US" sz="1000" b="1" i="0" u="none" strike="noStrike">
                          <a:solidFill>
                            <a:srgbClr val="000000"/>
                          </a:solidFill>
                          <a:effectLst/>
                          <a:latin typeface="Calibri" panose="020F0502020204030204" pitchFamily="34" charset="0"/>
                        </a:rPr>
                        <a:t>April 30, 2019</a:t>
                      </a:r>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6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6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6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6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6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6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4207079131"/>
                  </a:ext>
                </a:extLst>
              </a:tr>
              <a:tr h="117993">
                <a:tc>
                  <a:txBody>
                    <a:bodyPr/>
                    <a:lstStyle/>
                    <a:p>
                      <a:pPr algn="l" fontAlgn="b"/>
                      <a:endParaRPr lang="en-US" sz="6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6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6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6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l" fontAlgn="b"/>
                      <a:endParaRPr lang="en-US" sz="600" b="0" i="0" u="none" strike="noStrike">
                        <a:solidFill>
                          <a:srgbClr val="000000"/>
                        </a:solidFill>
                        <a:effectLst/>
                        <a:latin typeface="Tahoma" panose="020B060403050404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Tahoma" panose="020B060403050404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Tahoma" panose="020B060403050404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Tahoma" panose="020B060403050404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Tahoma" panose="020B060403050404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6559546"/>
                  </a:ext>
                </a:extLst>
              </a:tr>
              <a:tr h="143276">
                <a:tc>
                  <a:txBody>
                    <a:bodyPr/>
                    <a:lstStyle/>
                    <a:p>
                      <a:pPr algn="l" fontAlgn="ctr"/>
                      <a:endParaRPr lang="en-US" sz="6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l"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l"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l" fontAlgn="ctr"/>
                      <a:endParaRPr lang="en-US" sz="800" b="0" i="0" u="none" strike="noStrike">
                        <a:solidFill>
                          <a:srgbClr val="000000"/>
                        </a:solidFill>
                        <a:effectLst/>
                        <a:latin typeface="Tahoma" panose="020B060403050404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gridSpan="5">
                  <a:txBody>
                    <a:bodyPr/>
                    <a:lstStyle/>
                    <a:p>
                      <a:pPr algn="ctr" fontAlgn="ctr"/>
                      <a:r>
                        <a:rPr lang="en-US" sz="800" b="1" i="0" u="none" strike="noStrike">
                          <a:solidFill>
                            <a:srgbClr val="FFFFFF"/>
                          </a:solidFill>
                          <a:effectLst/>
                          <a:latin typeface="Tahoma" panose="020B0604030504040204" pitchFamily="34" charset="0"/>
                        </a:rPr>
                        <a:t> Inception - April 30, 2019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16365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64482806"/>
                  </a:ext>
                </a:extLst>
              </a:tr>
              <a:tr h="235985">
                <a:tc>
                  <a:txBody>
                    <a:bodyPr/>
                    <a:lstStyle/>
                    <a:p>
                      <a:pPr algn="l" fontAlgn="ctr"/>
                      <a:endParaRPr lang="en-US" sz="1000" b="1"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l"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l"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ctr" fontAlgn="ctr"/>
                      <a:r>
                        <a:rPr lang="en-US" sz="800" b="1" i="0" u="sng" strike="noStrike">
                          <a:solidFill>
                            <a:srgbClr val="000000"/>
                          </a:solidFill>
                          <a:effectLst/>
                          <a:latin typeface="Tahoma" panose="020B0604030504040204" pitchFamily="34" charset="0"/>
                        </a:rPr>
                        <a:t>Scholarship</a:t>
                      </a:r>
                    </a:p>
                  </a:txBody>
                  <a:tcPr marL="0" marR="0" marT="0" marB="0" anchor="ctr">
                    <a:lnL>
                      <a:noFill/>
                    </a:lnL>
                    <a:lnR>
                      <a:noFill/>
                    </a:lnR>
                    <a:lnT>
                      <a:noFill/>
                    </a:lnT>
                    <a:lnB>
                      <a:noFill/>
                    </a:lnB>
                  </a:tcPr>
                </a:tc>
                <a:tc>
                  <a:txBody>
                    <a:bodyPr/>
                    <a:lstStyle/>
                    <a:p>
                      <a:pPr algn="l" fontAlgn="ctr"/>
                      <a:endParaRPr lang="en-US" sz="800" b="0" i="0" u="sng"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ctr" fontAlgn="ctr"/>
                      <a:r>
                        <a:rPr lang="en-US" sz="800" b="1" i="0" u="sng" strike="noStrike">
                          <a:solidFill>
                            <a:srgbClr val="000000"/>
                          </a:solidFill>
                          <a:effectLst/>
                          <a:latin typeface="Tahoma" panose="020B0604030504040204" pitchFamily="34" charset="0"/>
                        </a:rPr>
                        <a:t>Endowment</a:t>
                      </a:r>
                    </a:p>
                  </a:txBody>
                  <a:tcPr marL="0" marR="0" marT="0" marB="0" anchor="ctr">
                    <a:lnL>
                      <a:noFill/>
                    </a:lnL>
                    <a:lnR>
                      <a:noFill/>
                    </a:lnR>
                    <a:lnT>
                      <a:noFill/>
                    </a:lnT>
                    <a:lnB>
                      <a:noFill/>
                    </a:lnB>
                  </a:tcPr>
                </a:tc>
                <a:tc>
                  <a:txBody>
                    <a:bodyPr/>
                    <a:lstStyle/>
                    <a:p>
                      <a:pPr algn="ctr" fontAlgn="ctr"/>
                      <a:r>
                        <a:rPr lang="en-US" sz="800" b="1" i="0" u="sng" strike="noStrike">
                          <a:solidFill>
                            <a:srgbClr val="000000"/>
                          </a:solidFill>
                          <a:effectLst/>
                          <a:latin typeface="Tahoma" panose="020B0604030504040204" pitchFamily="34" charset="0"/>
                        </a:rPr>
                        <a:t>Notes</a:t>
                      </a:r>
                    </a:p>
                  </a:txBody>
                  <a:tcPr marL="0" marR="0" marT="0" marB="0" anchor="ctr">
                    <a:lnL>
                      <a:noFill/>
                    </a:lnL>
                    <a:lnR>
                      <a:noFill/>
                    </a:lnR>
                    <a:lnT>
                      <a:noFill/>
                    </a:lnT>
                    <a:lnB>
                      <a:noFill/>
                    </a:lnB>
                  </a:tcPr>
                </a:tc>
                <a:tc>
                  <a:txBody>
                    <a:bodyPr/>
                    <a:lstStyle/>
                    <a:p>
                      <a:pPr algn="ctr" fontAlgn="ctr"/>
                      <a:r>
                        <a:rPr lang="en-US" sz="800" b="1" i="0" u="sng" strike="noStrike">
                          <a:solidFill>
                            <a:srgbClr val="000000"/>
                          </a:solidFill>
                          <a:effectLst/>
                          <a:latin typeface="Tahoma" panose="020B0604030504040204" pitchFamily="34" charset="0"/>
                        </a:rPr>
                        <a:t>Total</a:t>
                      </a:r>
                    </a:p>
                  </a:txBody>
                  <a:tcPr marL="0" marR="0" marT="0" marB="0" anchor="ctr">
                    <a:lnL>
                      <a:noFill/>
                    </a:lnL>
                    <a:lnR>
                      <a:noFill/>
                    </a:lnR>
                    <a:lnT>
                      <a:noFill/>
                    </a:lnT>
                    <a:lnB>
                      <a:noFill/>
                    </a:lnB>
                  </a:tcPr>
                </a:tc>
                <a:extLst>
                  <a:ext uri="{0D108BD9-81ED-4DB2-BD59-A6C34878D82A}">
                    <a16:rowId xmlns:a16="http://schemas.microsoft.com/office/drawing/2014/main" val="1472008800"/>
                  </a:ext>
                </a:extLst>
              </a:tr>
              <a:tr h="185417">
                <a:tc gridSpan="3">
                  <a:txBody>
                    <a:bodyPr/>
                    <a:lstStyle/>
                    <a:p>
                      <a:pPr algn="l" fontAlgn="ctr"/>
                      <a:r>
                        <a:rPr lang="en-US" sz="1000" b="1" i="1" u="sng" strike="noStrike">
                          <a:solidFill>
                            <a:srgbClr val="000000"/>
                          </a:solidFill>
                          <a:effectLst/>
                          <a:latin typeface="Arial" panose="020B0604020202020204" pitchFamily="34" charset="0"/>
                        </a:rPr>
                        <a:t>CASH FLOW</a:t>
                      </a:r>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ctr" fontAlgn="ctr"/>
                      <a:endParaRPr lang="en-US" sz="800" b="1" i="0" u="sng"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l" fontAlgn="ctr"/>
                      <a:endParaRPr lang="en-US" sz="800" b="0" i="0" u="sng"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ctr" fontAlgn="ctr"/>
                      <a:endParaRPr lang="en-US" sz="800" b="1" i="0" u="sng" strike="noStrike">
                        <a:solidFill>
                          <a:srgbClr val="FF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ctr" fontAlgn="ctr"/>
                      <a:endParaRPr lang="en-US" sz="800" b="1"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ctr" fontAlgn="ctr"/>
                      <a:endParaRPr lang="en-US" sz="800" b="1" i="0" u="sng"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1920969229"/>
                  </a:ext>
                </a:extLst>
              </a:tr>
              <a:tr h="185417">
                <a:tc gridSpan="3">
                  <a:txBody>
                    <a:bodyPr/>
                    <a:lstStyle/>
                    <a:p>
                      <a:pPr algn="l" fontAlgn="ctr"/>
                      <a:r>
                        <a:rPr lang="en-US" sz="1000" b="1" i="0" u="none" strike="noStrike">
                          <a:solidFill>
                            <a:srgbClr val="000000"/>
                          </a:solidFill>
                          <a:effectLst/>
                          <a:latin typeface="Arial" panose="020B0604020202020204" pitchFamily="34" charset="0"/>
                        </a:rPr>
                        <a:t>Cash Inflow:</a:t>
                      </a:r>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ctr" fontAlgn="ctr"/>
                      <a:endParaRPr lang="en-US" sz="800" b="1" i="0" u="sng"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l" fontAlgn="ctr"/>
                      <a:endParaRPr lang="en-US" sz="800" b="0" i="0" u="sng"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ctr" fontAlgn="ctr"/>
                      <a:endParaRPr lang="en-US" sz="800" b="1" i="0" u="sng" strike="noStrike">
                        <a:solidFill>
                          <a:srgbClr val="FF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ctr" fontAlgn="ctr"/>
                      <a:endParaRPr lang="en-US" sz="800" b="1"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ctr" fontAlgn="ctr"/>
                      <a:endParaRPr lang="en-US" sz="800" b="1" i="0" u="sng"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2181605088"/>
                  </a:ext>
                </a:extLst>
              </a:tr>
              <a:tr h="185417">
                <a:tc>
                  <a:txBody>
                    <a:bodyPr/>
                    <a:lstStyle/>
                    <a:p>
                      <a:pPr algn="l" fontAlgn="ctr"/>
                      <a:endParaRPr lang="en-US" sz="10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800" b="0" i="0" u="none" strike="noStrike">
                          <a:solidFill>
                            <a:srgbClr val="000000"/>
                          </a:solidFill>
                          <a:effectLst/>
                          <a:latin typeface="Arial" panose="020B0604020202020204" pitchFamily="34" charset="0"/>
                        </a:rPr>
                        <a:t>Boeing</a:t>
                      </a:r>
                    </a:p>
                  </a:txBody>
                  <a:tcPr marL="0" marR="0" marT="0" marB="0" anchor="ctr">
                    <a:lnL>
                      <a:noFill/>
                    </a:lnL>
                    <a:lnR>
                      <a:noFill/>
                    </a:lnR>
                    <a:lnT>
                      <a:noFill/>
                    </a:lnT>
                    <a:lnB>
                      <a:noFill/>
                    </a:lnB>
                  </a:tcPr>
                </a:tc>
                <a:tc>
                  <a:txBody>
                    <a:bodyPr/>
                    <a:lstStyle/>
                    <a:p>
                      <a:pPr algn="l" fontAlgn="ctr"/>
                      <a:endParaRPr lang="en-US" sz="8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800" b="0" i="0" u="none" strike="noStrike">
                          <a:solidFill>
                            <a:srgbClr val="000000"/>
                          </a:solidFill>
                          <a:effectLst/>
                          <a:latin typeface="Tahoma" panose="020B0604030504040204" pitchFamily="34" charset="0"/>
                        </a:rPr>
                        <a:t>     12,610,000 </a:t>
                      </a:r>
                    </a:p>
                  </a:txBody>
                  <a:tcPr marL="0" marR="0" marT="0" marB="0" anchor="ctr">
                    <a:lnL>
                      <a:noFill/>
                    </a:lnL>
                    <a:lnR>
                      <a:noFill/>
                    </a:lnR>
                    <a:lnT>
                      <a:noFill/>
                    </a:lnT>
                    <a:lnB>
                      <a:noFill/>
                    </a:lnB>
                  </a:tcPr>
                </a:tc>
                <a:tc>
                  <a:txBody>
                    <a:bodyPr/>
                    <a:lstStyle/>
                    <a:p>
                      <a:pPr algn="r"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800" b="0" i="0" u="none" strike="noStrike">
                          <a:solidFill>
                            <a:srgbClr val="000000"/>
                          </a:solidFill>
                          <a:effectLst/>
                          <a:latin typeface="Tahoma" panose="020B0604030504040204" pitchFamily="34" charset="0"/>
                        </a:rPr>
                        <a:t>     12,500,000 </a:t>
                      </a:r>
                    </a:p>
                  </a:txBody>
                  <a:tcPr marL="0" marR="0" marT="0" marB="0" anchor="ctr">
                    <a:lnL>
                      <a:noFill/>
                    </a:lnL>
                    <a:lnR>
                      <a:noFill/>
                    </a:lnR>
                    <a:lnT>
                      <a:noFill/>
                    </a:lnT>
                    <a:lnB>
                      <a:noFill/>
                    </a:lnB>
                  </a:tcPr>
                </a:tc>
                <a:tc>
                  <a:txBody>
                    <a:bodyPr/>
                    <a:lstStyle/>
                    <a:p>
                      <a:pPr algn="ctr" fontAlgn="ctr"/>
                      <a:endParaRPr lang="en-US" sz="700" b="1"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800" b="0" i="0" u="none" strike="noStrike">
                          <a:solidFill>
                            <a:srgbClr val="000000"/>
                          </a:solidFill>
                          <a:effectLst/>
                          <a:latin typeface="Tahoma" panose="020B0604030504040204" pitchFamily="34" charset="0"/>
                        </a:rPr>
                        <a:t>     25,110,000 </a:t>
                      </a:r>
                    </a:p>
                  </a:txBody>
                  <a:tcPr marL="0" marR="0" marT="0" marB="0" anchor="ctr">
                    <a:lnL>
                      <a:noFill/>
                    </a:lnL>
                    <a:lnR>
                      <a:noFill/>
                    </a:lnR>
                    <a:lnT>
                      <a:noFill/>
                    </a:lnT>
                    <a:lnB>
                      <a:noFill/>
                    </a:lnB>
                  </a:tcPr>
                </a:tc>
                <a:extLst>
                  <a:ext uri="{0D108BD9-81ED-4DB2-BD59-A6C34878D82A}">
                    <a16:rowId xmlns:a16="http://schemas.microsoft.com/office/drawing/2014/main" val="223217297"/>
                  </a:ext>
                </a:extLst>
              </a:tr>
              <a:tr h="185417">
                <a:tc>
                  <a:txBody>
                    <a:bodyPr/>
                    <a:lstStyle/>
                    <a:p>
                      <a:pPr algn="l" fontAlgn="ctr"/>
                      <a:endParaRPr lang="en-US" sz="10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gridSpan="2">
                  <a:txBody>
                    <a:bodyPr/>
                    <a:lstStyle/>
                    <a:p>
                      <a:pPr algn="l" fontAlgn="ctr"/>
                      <a:r>
                        <a:rPr lang="en-US" sz="800" b="0" i="0" u="none" strike="noStrike">
                          <a:solidFill>
                            <a:srgbClr val="000000"/>
                          </a:solidFill>
                          <a:effectLst/>
                          <a:latin typeface="Arial" panose="020B0604020202020204" pitchFamily="34" charset="0"/>
                        </a:rPr>
                        <a:t>Microsoft</a:t>
                      </a:r>
                    </a:p>
                  </a:txBody>
                  <a:tcPr marL="0" marR="0" marT="0" marB="0" anchor="ctr">
                    <a:lnL>
                      <a:noFill/>
                    </a:lnL>
                    <a:lnR>
                      <a:noFill/>
                    </a:lnR>
                    <a:lnT>
                      <a:noFill/>
                    </a:lnT>
                    <a:lnB>
                      <a:noFill/>
                    </a:lnB>
                  </a:tcPr>
                </a:tc>
                <a:tc hMerge="1">
                  <a:txBody>
                    <a:bodyPr/>
                    <a:lstStyle/>
                    <a:p>
                      <a:endParaRPr lang="en-US"/>
                    </a:p>
                  </a:txBody>
                  <a:tcPr/>
                </a:tc>
                <a:tc>
                  <a:txBody>
                    <a:bodyPr/>
                    <a:lstStyle/>
                    <a:p>
                      <a:pPr algn="l"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800" b="0" i="0" u="none" strike="noStrike">
                          <a:solidFill>
                            <a:srgbClr val="000000"/>
                          </a:solidFill>
                          <a:effectLst/>
                          <a:latin typeface="Tahoma" panose="020B0604030504040204" pitchFamily="34" charset="0"/>
                        </a:rPr>
                        <a:t>     35,000,000 </a:t>
                      </a:r>
                    </a:p>
                  </a:txBody>
                  <a:tcPr marL="0" marR="0" marT="0" marB="0" anchor="ctr">
                    <a:lnL>
                      <a:noFill/>
                    </a:lnL>
                    <a:lnR>
                      <a:noFill/>
                    </a:lnR>
                    <a:lnT>
                      <a:noFill/>
                    </a:lnT>
                    <a:lnB>
                      <a:noFill/>
                    </a:lnB>
                  </a:tcPr>
                </a:tc>
                <a:tc>
                  <a:txBody>
                    <a:bodyPr/>
                    <a:lstStyle/>
                    <a:p>
                      <a:pPr algn="r"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800" b="0" i="0" u="none" strike="noStrike">
                          <a:solidFill>
                            <a:srgbClr val="000000"/>
                          </a:solidFill>
                          <a:effectLst/>
                          <a:latin typeface="Tahoma" panose="020B0604030504040204" pitchFamily="34" charset="0"/>
                        </a:rPr>
                        <a:t>                   - </a:t>
                      </a:r>
                    </a:p>
                  </a:txBody>
                  <a:tcPr marL="0" marR="0" marT="0" marB="0" anchor="ctr">
                    <a:lnL>
                      <a:noFill/>
                    </a:lnL>
                    <a:lnR>
                      <a:noFill/>
                    </a:lnR>
                    <a:lnT>
                      <a:noFill/>
                    </a:lnT>
                    <a:lnB>
                      <a:noFill/>
                    </a:lnB>
                  </a:tcPr>
                </a:tc>
                <a:tc>
                  <a:txBody>
                    <a:bodyPr/>
                    <a:lstStyle/>
                    <a:p>
                      <a:pPr algn="ctr" fontAlgn="ctr"/>
                      <a:r>
                        <a:rPr lang="en-US" sz="700" b="1" i="0" u="none" strike="noStrike">
                          <a:solidFill>
                            <a:srgbClr val="000000"/>
                          </a:solidFill>
                          <a:effectLst/>
                          <a:latin typeface="Tahoma" panose="020B0604030504040204" pitchFamily="34" charset="0"/>
                        </a:rPr>
                        <a:t>       1 </a:t>
                      </a:r>
                    </a:p>
                  </a:txBody>
                  <a:tcPr marL="0" marR="0" marT="0" marB="0" anchor="ctr">
                    <a:lnL>
                      <a:noFill/>
                    </a:lnL>
                    <a:lnR>
                      <a:noFill/>
                    </a:lnR>
                    <a:lnT>
                      <a:noFill/>
                    </a:lnT>
                    <a:lnB>
                      <a:noFill/>
                    </a:lnB>
                  </a:tcPr>
                </a:tc>
                <a:tc>
                  <a:txBody>
                    <a:bodyPr/>
                    <a:lstStyle/>
                    <a:p>
                      <a:pPr algn="r" fontAlgn="ctr"/>
                      <a:r>
                        <a:rPr lang="en-US" sz="800" b="0" i="0" u="none" strike="noStrike">
                          <a:solidFill>
                            <a:srgbClr val="000000"/>
                          </a:solidFill>
                          <a:effectLst/>
                          <a:latin typeface="Tahoma" panose="020B0604030504040204" pitchFamily="34" charset="0"/>
                        </a:rPr>
                        <a:t>     35,000,000 </a:t>
                      </a:r>
                    </a:p>
                  </a:txBody>
                  <a:tcPr marL="0" marR="0" marT="0" marB="0" anchor="ctr">
                    <a:lnL>
                      <a:noFill/>
                    </a:lnL>
                    <a:lnR>
                      <a:noFill/>
                    </a:lnR>
                    <a:lnT>
                      <a:noFill/>
                    </a:lnT>
                    <a:lnB>
                      <a:noFill/>
                    </a:lnB>
                  </a:tcPr>
                </a:tc>
                <a:extLst>
                  <a:ext uri="{0D108BD9-81ED-4DB2-BD59-A6C34878D82A}">
                    <a16:rowId xmlns:a16="http://schemas.microsoft.com/office/drawing/2014/main" val="2298187595"/>
                  </a:ext>
                </a:extLst>
              </a:tr>
              <a:tr h="185417">
                <a:tc>
                  <a:txBody>
                    <a:bodyPr/>
                    <a:lstStyle/>
                    <a:p>
                      <a:pPr algn="l" fontAlgn="ctr"/>
                      <a:endParaRPr lang="en-US" sz="10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gridSpan="2">
                  <a:txBody>
                    <a:bodyPr/>
                    <a:lstStyle/>
                    <a:p>
                      <a:pPr algn="l" fontAlgn="ctr"/>
                      <a:r>
                        <a:rPr lang="en-US" sz="800" b="0" i="0" u="none" strike="noStrike">
                          <a:solidFill>
                            <a:srgbClr val="000000"/>
                          </a:solidFill>
                          <a:effectLst/>
                          <a:latin typeface="Arial" panose="020B0604020202020204" pitchFamily="34" charset="0"/>
                        </a:rPr>
                        <a:t>Other Private</a:t>
                      </a:r>
                    </a:p>
                  </a:txBody>
                  <a:tcPr marL="0" marR="0" marT="0" marB="0" anchor="ctr">
                    <a:lnL>
                      <a:noFill/>
                    </a:lnL>
                    <a:lnR>
                      <a:noFill/>
                    </a:lnR>
                    <a:lnT>
                      <a:noFill/>
                    </a:lnT>
                    <a:lnB>
                      <a:noFill/>
                    </a:lnB>
                  </a:tcPr>
                </a:tc>
                <a:tc hMerge="1">
                  <a:txBody>
                    <a:bodyPr/>
                    <a:lstStyle/>
                    <a:p>
                      <a:endParaRPr lang="en-US"/>
                    </a:p>
                  </a:txBody>
                  <a:tcPr/>
                </a:tc>
                <a:tc>
                  <a:txBody>
                    <a:bodyPr/>
                    <a:lstStyle/>
                    <a:p>
                      <a:pPr algn="l"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800" b="0" i="0" u="none" strike="noStrike">
                          <a:solidFill>
                            <a:srgbClr val="000000"/>
                          </a:solidFill>
                          <a:effectLst/>
                          <a:latin typeface="Tahoma" panose="020B0604030504040204" pitchFamily="34" charset="0"/>
                        </a:rPr>
                        <a:t>     30,836,702 </a:t>
                      </a:r>
                    </a:p>
                  </a:txBody>
                  <a:tcPr marL="0" marR="0" marT="0" marB="0" anchor="ctr">
                    <a:lnL>
                      <a:noFill/>
                    </a:lnL>
                    <a:lnR>
                      <a:noFill/>
                    </a:lnR>
                    <a:lnT>
                      <a:noFill/>
                    </a:lnT>
                    <a:lnB>
                      <a:noFill/>
                    </a:lnB>
                  </a:tcPr>
                </a:tc>
                <a:tc>
                  <a:txBody>
                    <a:bodyPr/>
                    <a:lstStyle/>
                    <a:p>
                      <a:pPr algn="r"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800" b="0" i="0" u="none" strike="noStrike">
                          <a:solidFill>
                            <a:srgbClr val="000000"/>
                          </a:solidFill>
                          <a:effectLst/>
                          <a:latin typeface="Tahoma" panose="020B0604030504040204" pitchFamily="34" charset="0"/>
                        </a:rPr>
                        <a:t>                   - </a:t>
                      </a:r>
                    </a:p>
                  </a:txBody>
                  <a:tcPr marL="0" marR="0" marT="0" marB="0" anchor="ctr">
                    <a:lnL>
                      <a:noFill/>
                    </a:lnL>
                    <a:lnR>
                      <a:noFill/>
                    </a:lnR>
                    <a:lnT>
                      <a:noFill/>
                    </a:lnT>
                    <a:lnB>
                      <a:noFill/>
                    </a:lnB>
                  </a:tcPr>
                </a:tc>
                <a:tc>
                  <a:txBody>
                    <a:bodyPr/>
                    <a:lstStyle/>
                    <a:p>
                      <a:pPr algn="ctr" fontAlgn="ctr"/>
                      <a:r>
                        <a:rPr lang="en-US" sz="700" b="1" i="0" u="none" strike="noStrike">
                          <a:solidFill>
                            <a:srgbClr val="000000"/>
                          </a:solidFill>
                          <a:effectLst/>
                          <a:latin typeface="Tahoma" panose="020B0604030504040204" pitchFamily="34" charset="0"/>
                        </a:rPr>
                        <a:t>       2 </a:t>
                      </a:r>
                    </a:p>
                  </a:txBody>
                  <a:tcPr marL="0" marR="0" marT="0" marB="0" anchor="ctr">
                    <a:lnL>
                      <a:noFill/>
                    </a:lnL>
                    <a:lnR>
                      <a:noFill/>
                    </a:lnR>
                    <a:lnT>
                      <a:noFill/>
                    </a:lnT>
                    <a:lnB>
                      <a:noFill/>
                    </a:lnB>
                  </a:tcPr>
                </a:tc>
                <a:tc>
                  <a:txBody>
                    <a:bodyPr/>
                    <a:lstStyle/>
                    <a:p>
                      <a:pPr algn="r" fontAlgn="ctr"/>
                      <a:r>
                        <a:rPr lang="en-US" sz="800" b="0" i="0" u="none" strike="noStrike">
                          <a:solidFill>
                            <a:srgbClr val="000000"/>
                          </a:solidFill>
                          <a:effectLst/>
                          <a:latin typeface="Tahoma" panose="020B0604030504040204" pitchFamily="34" charset="0"/>
                        </a:rPr>
                        <a:t>     30,836,702 </a:t>
                      </a:r>
                    </a:p>
                  </a:txBody>
                  <a:tcPr marL="0" marR="0" marT="0" marB="0" anchor="ctr">
                    <a:lnL>
                      <a:noFill/>
                    </a:lnL>
                    <a:lnR>
                      <a:noFill/>
                    </a:lnR>
                    <a:lnT>
                      <a:noFill/>
                    </a:lnT>
                    <a:lnB>
                      <a:noFill/>
                    </a:lnB>
                  </a:tcPr>
                </a:tc>
                <a:extLst>
                  <a:ext uri="{0D108BD9-81ED-4DB2-BD59-A6C34878D82A}">
                    <a16:rowId xmlns:a16="http://schemas.microsoft.com/office/drawing/2014/main" val="576204509"/>
                  </a:ext>
                </a:extLst>
              </a:tr>
              <a:tr h="185417">
                <a:tc>
                  <a:txBody>
                    <a:bodyPr/>
                    <a:lstStyle/>
                    <a:p>
                      <a:pPr algn="l" fontAlgn="ctr"/>
                      <a:endParaRPr lang="en-US" sz="10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800" b="0" i="0" u="none" strike="noStrike">
                          <a:solidFill>
                            <a:srgbClr val="000000"/>
                          </a:solidFill>
                          <a:effectLst/>
                          <a:latin typeface="Arial" panose="020B0604020202020204" pitchFamily="34" charset="0"/>
                        </a:rPr>
                        <a:t>State</a:t>
                      </a:r>
                    </a:p>
                  </a:txBody>
                  <a:tcPr marL="0" marR="0" marT="0" marB="0" anchor="ctr">
                    <a:lnL>
                      <a:noFill/>
                    </a:lnL>
                    <a:lnR>
                      <a:noFill/>
                    </a:lnR>
                    <a:lnT>
                      <a:noFill/>
                    </a:lnT>
                    <a:lnB>
                      <a:noFill/>
                    </a:lnB>
                  </a:tcPr>
                </a:tc>
                <a:tc>
                  <a:txBody>
                    <a:bodyPr/>
                    <a:lstStyle/>
                    <a:p>
                      <a:pPr algn="l" fontAlgn="ctr"/>
                      <a:endParaRPr lang="en-US" sz="8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800" b="0" i="0" u="none" strike="noStrike">
                          <a:solidFill>
                            <a:srgbClr val="000000"/>
                          </a:solidFill>
                          <a:effectLst/>
                          <a:latin typeface="Tahoma" panose="020B0604030504040204" pitchFamily="34" charset="0"/>
                        </a:rPr>
                        <a:t>     73,157,294 </a:t>
                      </a:r>
                    </a:p>
                  </a:txBody>
                  <a:tcPr marL="0" marR="0" marT="0" marB="0" anchor="ctr">
                    <a:lnL>
                      <a:noFill/>
                    </a:lnL>
                    <a:lnR>
                      <a:noFill/>
                    </a:lnR>
                    <a:lnT>
                      <a:noFill/>
                    </a:lnT>
                    <a:lnB>
                      <a:noFill/>
                    </a:lnB>
                  </a:tcPr>
                </a:tc>
                <a:tc>
                  <a:txBody>
                    <a:bodyPr/>
                    <a:lstStyle/>
                    <a:p>
                      <a:pPr algn="r"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800" b="0" i="0" u="none" strike="noStrike">
                          <a:solidFill>
                            <a:srgbClr val="000000"/>
                          </a:solidFill>
                          <a:effectLst/>
                          <a:latin typeface="Tahoma" panose="020B0604030504040204" pitchFamily="34" charset="0"/>
                        </a:rPr>
                        <a:t>     12,500,000 </a:t>
                      </a:r>
                    </a:p>
                  </a:txBody>
                  <a:tcPr marL="0" marR="0" marT="0" marB="0" anchor="ctr">
                    <a:lnL>
                      <a:noFill/>
                    </a:lnL>
                    <a:lnR>
                      <a:noFill/>
                    </a:lnR>
                    <a:lnT>
                      <a:noFill/>
                    </a:lnT>
                    <a:lnB>
                      <a:noFill/>
                    </a:lnB>
                  </a:tcPr>
                </a:tc>
                <a:tc>
                  <a:txBody>
                    <a:bodyPr/>
                    <a:lstStyle/>
                    <a:p>
                      <a:pPr algn="ctr" fontAlgn="ctr"/>
                      <a:r>
                        <a:rPr lang="en-US" sz="700" b="1" i="0" u="none" strike="noStrike">
                          <a:solidFill>
                            <a:srgbClr val="000000"/>
                          </a:solidFill>
                          <a:effectLst/>
                          <a:latin typeface="Tahoma" panose="020B0604030504040204" pitchFamily="34" charset="0"/>
                        </a:rPr>
                        <a:t>       3 </a:t>
                      </a:r>
                    </a:p>
                  </a:txBody>
                  <a:tcPr marL="0" marR="0" marT="0" marB="0" anchor="ctr">
                    <a:lnL>
                      <a:noFill/>
                    </a:lnL>
                    <a:lnR>
                      <a:noFill/>
                    </a:lnR>
                    <a:lnT>
                      <a:noFill/>
                    </a:lnT>
                    <a:lnB>
                      <a:noFill/>
                    </a:lnB>
                  </a:tcPr>
                </a:tc>
                <a:tc>
                  <a:txBody>
                    <a:bodyPr/>
                    <a:lstStyle/>
                    <a:p>
                      <a:pPr algn="r" fontAlgn="ctr"/>
                      <a:r>
                        <a:rPr lang="en-US" sz="800" b="0" i="0" u="none" strike="noStrike">
                          <a:solidFill>
                            <a:srgbClr val="000000"/>
                          </a:solidFill>
                          <a:effectLst/>
                          <a:latin typeface="Tahoma" panose="020B0604030504040204" pitchFamily="34" charset="0"/>
                        </a:rPr>
                        <a:t>     85,657,294 </a:t>
                      </a:r>
                    </a:p>
                  </a:txBody>
                  <a:tcPr marL="0" marR="0" marT="0" marB="0" anchor="ctr">
                    <a:lnL>
                      <a:noFill/>
                    </a:lnL>
                    <a:lnR>
                      <a:noFill/>
                    </a:lnR>
                    <a:lnT>
                      <a:noFill/>
                    </a:lnT>
                    <a:lnB>
                      <a:noFill/>
                    </a:lnB>
                  </a:tcPr>
                </a:tc>
                <a:extLst>
                  <a:ext uri="{0D108BD9-81ED-4DB2-BD59-A6C34878D82A}">
                    <a16:rowId xmlns:a16="http://schemas.microsoft.com/office/drawing/2014/main" val="4274902004"/>
                  </a:ext>
                </a:extLst>
              </a:tr>
              <a:tr h="185417">
                <a:tc>
                  <a:txBody>
                    <a:bodyPr/>
                    <a:lstStyle/>
                    <a:p>
                      <a:pPr algn="l" fontAlgn="ctr"/>
                      <a:endParaRPr lang="en-US" sz="10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gridSpan="2">
                  <a:txBody>
                    <a:bodyPr/>
                    <a:lstStyle/>
                    <a:p>
                      <a:pPr algn="l" fontAlgn="ctr"/>
                      <a:r>
                        <a:rPr lang="en-US" sz="800" b="0" i="0" u="none" strike="noStrike">
                          <a:solidFill>
                            <a:srgbClr val="000000"/>
                          </a:solidFill>
                          <a:effectLst/>
                          <a:latin typeface="Arial" panose="020B0604020202020204" pitchFamily="34" charset="0"/>
                        </a:rPr>
                        <a:t>Investment Income*</a:t>
                      </a:r>
                    </a:p>
                  </a:txBody>
                  <a:tcPr marL="0" marR="0" marT="0" marB="0" anchor="ctr">
                    <a:lnL>
                      <a:noFill/>
                    </a:lnL>
                    <a:lnR>
                      <a:noFill/>
                    </a:lnR>
                    <a:lnT>
                      <a:noFill/>
                    </a:lnT>
                    <a:lnB>
                      <a:noFill/>
                    </a:lnB>
                  </a:tcPr>
                </a:tc>
                <a:tc hMerge="1">
                  <a:txBody>
                    <a:bodyPr/>
                    <a:lstStyle/>
                    <a:p>
                      <a:endParaRPr lang="en-US"/>
                    </a:p>
                  </a:txBody>
                  <a:tcPr/>
                </a:tc>
                <a:tc>
                  <a:txBody>
                    <a:bodyPr/>
                    <a:lstStyle/>
                    <a:p>
                      <a:pPr algn="l"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800" b="0" i="0" u="none" strike="noStrike">
                          <a:solidFill>
                            <a:srgbClr val="000000"/>
                          </a:solidFill>
                          <a:effectLst/>
                          <a:latin typeface="Tahoma" panose="020B0604030504040204" pitchFamily="34" charset="0"/>
                        </a:rPr>
                        <a:t>     10,680,490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800" b="0" i="0" u="none" strike="noStrike">
                          <a:solidFill>
                            <a:srgbClr val="000000"/>
                          </a:solidFill>
                          <a:effectLst/>
                          <a:latin typeface="Tahoma" panose="020B0604030504040204" pitchFamily="34" charset="0"/>
                        </a:rPr>
                        <a:t>      5,204,420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solidFill>
                            <a:srgbClr val="000000"/>
                          </a:solidFill>
                          <a:effectLst/>
                          <a:latin typeface="Tahoma" panose="020B0604030504040204" pitchFamily="34" charset="0"/>
                        </a:rPr>
                        <a:t>       4 </a:t>
                      </a:r>
                    </a:p>
                  </a:txBody>
                  <a:tcPr marL="0" marR="0" marT="0" marB="0" anchor="ctr">
                    <a:lnL>
                      <a:noFill/>
                    </a:lnL>
                    <a:lnR>
                      <a:noFill/>
                    </a:lnR>
                    <a:lnT>
                      <a:noFill/>
                    </a:lnT>
                    <a:lnB>
                      <a:noFill/>
                    </a:lnB>
                  </a:tcPr>
                </a:tc>
                <a:tc>
                  <a:txBody>
                    <a:bodyPr/>
                    <a:lstStyle/>
                    <a:p>
                      <a:pPr algn="r" fontAlgn="ctr"/>
                      <a:r>
                        <a:rPr lang="en-US" sz="800" b="0" i="0" u="none" strike="noStrike">
                          <a:solidFill>
                            <a:srgbClr val="000000"/>
                          </a:solidFill>
                          <a:effectLst/>
                          <a:latin typeface="Tahoma" panose="020B0604030504040204" pitchFamily="34" charset="0"/>
                        </a:rPr>
                        <a:t>     15,884,910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1946462"/>
                  </a:ext>
                </a:extLst>
              </a:tr>
              <a:tr h="185417">
                <a:tc>
                  <a:txBody>
                    <a:bodyPr/>
                    <a:lstStyle/>
                    <a:p>
                      <a:pPr algn="l" fontAlgn="ctr"/>
                      <a:endParaRPr lang="en-US" sz="10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8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800" b="1" i="0" u="none" strike="noStrike">
                          <a:solidFill>
                            <a:srgbClr val="000000"/>
                          </a:solidFill>
                          <a:effectLst/>
                          <a:latin typeface="Arial" panose="020B0604020202020204" pitchFamily="34" charset="0"/>
                        </a:rPr>
                        <a:t>Total Cash Inflows</a:t>
                      </a:r>
                    </a:p>
                  </a:txBody>
                  <a:tcPr marL="0" marR="0" marT="0" marB="0" anchor="ctr">
                    <a:lnL>
                      <a:noFill/>
                    </a:lnL>
                    <a:lnR>
                      <a:noFill/>
                    </a:lnR>
                    <a:lnT>
                      <a:noFill/>
                    </a:lnT>
                    <a:lnB>
                      <a:noFill/>
                    </a:lnB>
                  </a:tcPr>
                </a:tc>
                <a:tc>
                  <a:txBody>
                    <a:bodyPr/>
                    <a:lstStyle/>
                    <a:p>
                      <a:pPr algn="l"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800" b="0" i="0" u="none" strike="noStrike">
                          <a:solidFill>
                            <a:srgbClr val="000000"/>
                          </a:solidFill>
                          <a:effectLst/>
                          <a:latin typeface="Tahoma" panose="020B0604030504040204" pitchFamily="34" charset="0"/>
                        </a:rPr>
                        <a:t>   162,284,486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800" b="0" i="0" u="none" strike="noStrike">
                          <a:solidFill>
                            <a:srgbClr val="000000"/>
                          </a:solidFill>
                          <a:effectLst/>
                          <a:latin typeface="Tahoma" panose="020B0604030504040204" pitchFamily="34" charset="0"/>
                        </a:rPr>
                        <a:t>     30,204,420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800" b="0" i="0" u="none" strike="noStrike">
                          <a:solidFill>
                            <a:srgbClr val="000000"/>
                          </a:solidFill>
                          <a:effectLst/>
                          <a:latin typeface="Tahoma" panose="020B0604030504040204" pitchFamily="34" charset="0"/>
                        </a:rPr>
                        <a:t>   192,488,906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48470380"/>
                  </a:ext>
                </a:extLst>
              </a:tr>
              <a:tr h="185417">
                <a:tc gridSpan="3">
                  <a:txBody>
                    <a:bodyPr/>
                    <a:lstStyle/>
                    <a:p>
                      <a:pPr algn="l" fontAlgn="ctr"/>
                      <a:r>
                        <a:rPr lang="en-US" sz="1000" b="1" i="0" u="none" strike="noStrike">
                          <a:solidFill>
                            <a:srgbClr val="000000"/>
                          </a:solidFill>
                          <a:effectLst/>
                          <a:latin typeface="Arial" panose="020B0604020202020204" pitchFamily="34" charset="0"/>
                        </a:rPr>
                        <a:t>Cash Outflow:</a:t>
                      </a:r>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ctr" fontAlgn="ctr"/>
                      <a:endParaRPr lang="en-US" sz="800" b="1" i="0" u="sng"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l" fontAlgn="ctr"/>
                      <a:endParaRPr lang="en-US" sz="800" b="0" i="0" u="sng"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ctr" fontAlgn="ctr"/>
                      <a:endParaRPr lang="en-US" sz="800" b="1" i="0" u="sng"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ctr" fontAlgn="ctr"/>
                      <a:endParaRPr lang="en-US" sz="800" b="1"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ctr" fontAlgn="ctr"/>
                      <a:endParaRPr lang="en-US" sz="800" b="1" i="0" u="sng"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3292537528"/>
                  </a:ext>
                </a:extLst>
              </a:tr>
              <a:tr h="169296">
                <a:tc>
                  <a:txBody>
                    <a:bodyPr/>
                    <a:lstStyle/>
                    <a:p>
                      <a:pPr algn="l" fontAlgn="ctr"/>
                      <a:endParaRPr lang="en-US" sz="10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gridSpan="2">
                  <a:txBody>
                    <a:bodyPr/>
                    <a:lstStyle/>
                    <a:p>
                      <a:pPr algn="l" fontAlgn="ctr"/>
                      <a:r>
                        <a:rPr lang="en-US" sz="800" b="0" i="0" u="none" strike="noStrike">
                          <a:solidFill>
                            <a:srgbClr val="000000"/>
                          </a:solidFill>
                          <a:effectLst/>
                          <a:latin typeface="Arial" panose="020B0604020202020204" pitchFamily="34" charset="0"/>
                        </a:rPr>
                        <a:t>Scholarships</a:t>
                      </a:r>
                    </a:p>
                  </a:txBody>
                  <a:tcPr marL="0" marR="0" marT="0" marB="0" anchor="ctr">
                    <a:lnL>
                      <a:noFill/>
                    </a:lnL>
                    <a:lnR>
                      <a:noFill/>
                    </a:lnR>
                    <a:lnT>
                      <a:noFill/>
                    </a:lnT>
                    <a:lnB>
                      <a:noFill/>
                    </a:lnB>
                  </a:tcPr>
                </a:tc>
                <a:tc hMerge="1">
                  <a:txBody>
                    <a:bodyPr/>
                    <a:lstStyle/>
                    <a:p>
                      <a:endParaRPr lang="en-US"/>
                    </a:p>
                  </a:txBody>
                  <a:tcPr/>
                </a:tc>
                <a:tc>
                  <a:txBody>
                    <a:bodyPr/>
                    <a:lstStyle/>
                    <a:p>
                      <a:pPr algn="l"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800" b="0" i="0" u="none" strike="noStrike">
                          <a:solidFill>
                            <a:srgbClr val="000000"/>
                          </a:solidFill>
                          <a:effectLst/>
                          <a:latin typeface="Tahoma" panose="020B0604030504040204" pitchFamily="34" charset="0"/>
                        </a:rPr>
                        <a:t>   (64,157,751)</a:t>
                      </a:r>
                    </a:p>
                  </a:txBody>
                  <a:tcPr marL="0" marR="0" marT="0" marB="0" anchor="ctr">
                    <a:lnL>
                      <a:noFill/>
                    </a:lnL>
                    <a:lnR>
                      <a:noFill/>
                    </a:lnR>
                    <a:lnT>
                      <a:noFill/>
                    </a:lnT>
                    <a:lnB>
                      <a:noFill/>
                    </a:lnB>
                  </a:tcPr>
                </a:tc>
                <a:tc>
                  <a:txBody>
                    <a:bodyPr/>
                    <a:lstStyle/>
                    <a:p>
                      <a:pPr algn="r"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800" b="0" i="0" u="none" strike="noStrike">
                          <a:solidFill>
                            <a:srgbClr val="000000"/>
                          </a:solidFill>
                          <a:effectLst/>
                          <a:latin typeface="Tahoma" panose="020B0604030504040204" pitchFamily="34" charset="0"/>
                        </a:rPr>
                        <a:t>                   - </a:t>
                      </a:r>
                    </a:p>
                  </a:txBody>
                  <a:tcPr marL="0" marR="0" marT="0" marB="0" anchor="ctr">
                    <a:lnL>
                      <a:noFill/>
                    </a:lnL>
                    <a:lnR>
                      <a:noFill/>
                    </a:lnR>
                    <a:lnT>
                      <a:noFill/>
                    </a:lnT>
                    <a:lnB>
                      <a:noFill/>
                    </a:lnB>
                  </a:tcPr>
                </a:tc>
                <a:tc>
                  <a:txBody>
                    <a:bodyPr/>
                    <a:lstStyle/>
                    <a:p>
                      <a:pPr algn="ctr" fontAlgn="ctr"/>
                      <a:r>
                        <a:rPr lang="en-US" sz="700" b="1" i="0" u="none" strike="noStrike">
                          <a:solidFill>
                            <a:srgbClr val="000000"/>
                          </a:solidFill>
                          <a:effectLst/>
                          <a:latin typeface="Tahoma" panose="020B0604030504040204" pitchFamily="34" charset="0"/>
                        </a:rPr>
                        <a:t>       5 </a:t>
                      </a:r>
                    </a:p>
                  </a:txBody>
                  <a:tcPr marL="0" marR="0" marT="0" marB="0" anchor="ctr">
                    <a:lnL>
                      <a:noFill/>
                    </a:lnL>
                    <a:lnR>
                      <a:noFill/>
                    </a:lnR>
                    <a:lnT>
                      <a:noFill/>
                    </a:lnT>
                    <a:lnB>
                      <a:noFill/>
                    </a:lnB>
                  </a:tcPr>
                </a:tc>
                <a:tc>
                  <a:txBody>
                    <a:bodyPr/>
                    <a:lstStyle/>
                    <a:p>
                      <a:pPr algn="r" fontAlgn="ctr"/>
                      <a:r>
                        <a:rPr lang="en-US" sz="800" b="0" i="0" u="none" strike="noStrike">
                          <a:solidFill>
                            <a:srgbClr val="000000"/>
                          </a:solidFill>
                          <a:effectLst/>
                          <a:latin typeface="Tahoma" panose="020B0604030504040204" pitchFamily="34" charset="0"/>
                        </a:rPr>
                        <a:t>   (64,157,751)</a:t>
                      </a:r>
                    </a:p>
                  </a:txBody>
                  <a:tcPr marL="0" marR="0" marT="0" marB="0" anchor="ctr">
                    <a:lnL>
                      <a:noFill/>
                    </a:lnL>
                    <a:lnR>
                      <a:noFill/>
                    </a:lnR>
                    <a:lnT>
                      <a:noFill/>
                    </a:lnT>
                    <a:lnB>
                      <a:noFill/>
                    </a:lnB>
                  </a:tcPr>
                </a:tc>
                <a:extLst>
                  <a:ext uri="{0D108BD9-81ED-4DB2-BD59-A6C34878D82A}">
                    <a16:rowId xmlns:a16="http://schemas.microsoft.com/office/drawing/2014/main" val="4119059297"/>
                  </a:ext>
                </a:extLst>
              </a:tr>
              <a:tr h="169296">
                <a:tc>
                  <a:txBody>
                    <a:bodyPr/>
                    <a:lstStyle/>
                    <a:p>
                      <a:pPr algn="l" fontAlgn="ctr"/>
                      <a:endParaRPr lang="en-US" sz="10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gridSpan="2">
                  <a:txBody>
                    <a:bodyPr/>
                    <a:lstStyle/>
                    <a:p>
                      <a:pPr algn="l" fontAlgn="ctr"/>
                      <a:r>
                        <a:rPr lang="en-US" sz="800" b="0" i="0" u="none" strike="noStrike">
                          <a:solidFill>
                            <a:srgbClr val="000000"/>
                          </a:solidFill>
                          <a:effectLst/>
                          <a:latin typeface="Arial" panose="020B0604020202020204" pitchFamily="34" charset="0"/>
                        </a:rPr>
                        <a:t>Program Expenses</a:t>
                      </a:r>
                    </a:p>
                  </a:txBody>
                  <a:tcPr marL="0" marR="0" marT="0" marB="0" anchor="ctr">
                    <a:lnL>
                      <a:noFill/>
                    </a:lnL>
                    <a:lnR>
                      <a:noFill/>
                    </a:lnR>
                    <a:lnT>
                      <a:noFill/>
                    </a:lnT>
                    <a:lnB>
                      <a:noFill/>
                    </a:lnB>
                  </a:tcPr>
                </a:tc>
                <a:tc hMerge="1">
                  <a:txBody>
                    <a:bodyPr/>
                    <a:lstStyle/>
                    <a:p>
                      <a:endParaRPr lang="en-US"/>
                    </a:p>
                  </a:txBody>
                  <a:tcPr/>
                </a:tc>
                <a:tc>
                  <a:txBody>
                    <a:bodyPr/>
                    <a:lstStyle/>
                    <a:p>
                      <a:pPr algn="l"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800" b="0" i="0" u="none" strike="noStrike">
                          <a:solidFill>
                            <a:srgbClr val="000000"/>
                          </a:solidFill>
                          <a:effectLst/>
                          <a:latin typeface="Tahoma" panose="020B0604030504040204" pitchFamily="34" charset="0"/>
                        </a:rPr>
                        <a:t>   (15,154,814)</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800" b="0" i="0" u="none" strike="noStrike">
                          <a:solidFill>
                            <a:srgbClr val="000000"/>
                          </a:solidFill>
                          <a:effectLst/>
                          <a:latin typeface="Tahoma" panose="020B0604030504040204" pitchFamily="34" charset="0"/>
                        </a:rPr>
                        <a:t>           (5,812)</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800" b="0" i="0" u="none" strike="noStrike">
                          <a:solidFill>
                            <a:srgbClr val="000000"/>
                          </a:solidFill>
                          <a:effectLst/>
                          <a:latin typeface="Tahoma" panose="020B0604030504040204" pitchFamily="34" charset="0"/>
                        </a:rPr>
                        <a:t>   (15,160,626)</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5831271"/>
                  </a:ext>
                </a:extLst>
              </a:tr>
              <a:tr h="185417">
                <a:tc>
                  <a:txBody>
                    <a:bodyPr/>
                    <a:lstStyle/>
                    <a:p>
                      <a:pPr algn="l" fontAlgn="ctr"/>
                      <a:endParaRPr lang="en-US" sz="10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8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800" b="1" i="0" u="none" strike="noStrike">
                          <a:solidFill>
                            <a:srgbClr val="000000"/>
                          </a:solidFill>
                          <a:effectLst/>
                          <a:latin typeface="Arial" panose="020B0604020202020204" pitchFamily="34" charset="0"/>
                        </a:rPr>
                        <a:t>Total Cash Outflows</a:t>
                      </a:r>
                    </a:p>
                  </a:txBody>
                  <a:tcPr marL="0" marR="0" marT="0" marB="0" anchor="ctr">
                    <a:lnL>
                      <a:noFill/>
                    </a:lnL>
                    <a:lnR>
                      <a:noFill/>
                    </a:lnR>
                    <a:lnT>
                      <a:noFill/>
                    </a:lnT>
                    <a:lnB>
                      <a:noFill/>
                    </a:lnB>
                  </a:tcPr>
                </a:tc>
                <a:tc>
                  <a:txBody>
                    <a:bodyPr/>
                    <a:lstStyle/>
                    <a:p>
                      <a:pPr algn="l"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800" b="1" i="0" u="none" strike="noStrike">
                          <a:solidFill>
                            <a:srgbClr val="000000"/>
                          </a:solidFill>
                          <a:effectLst/>
                          <a:latin typeface="Tahoma" panose="020B0604030504040204" pitchFamily="34" charset="0"/>
                        </a:rPr>
                        <a:t> (79,312,565)</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800" b="1" i="0" u="none" strike="noStrike">
                          <a:solidFill>
                            <a:srgbClr val="000000"/>
                          </a:solidFill>
                          <a:effectLst/>
                          <a:latin typeface="Tahoma" panose="020B0604030504040204" pitchFamily="34" charset="0"/>
                        </a:rPr>
                        <a:t>          (5,812)</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endParaRPr lang="en-US" sz="800" b="1"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800" b="1" i="0" u="none" strike="noStrike">
                          <a:solidFill>
                            <a:srgbClr val="000000"/>
                          </a:solidFill>
                          <a:effectLst/>
                          <a:latin typeface="Tahoma" panose="020B0604030504040204" pitchFamily="34" charset="0"/>
                        </a:rPr>
                        <a:t> (79,318,377)</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3501689"/>
                  </a:ext>
                </a:extLst>
              </a:tr>
              <a:tr h="269697">
                <a:tc>
                  <a:txBody>
                    <a:bodyPr/>
                    <a:lstStyle/>
                    <a:p>
                      <a:pPr algn="l" fontAlgn="ctr"/>
                      <a:endParaRPr lang="en-US" sz="1000" b="1"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gridSpan="2">
                  <a:txBody>
                    <a:bodyPr/>
                    <a:lstStyle/>
                    <a:p>
                      <a:pPr algn="l" fontAlgn="ctr"/>
                      <a:r>
                        <a:rPr lang="en-US" sz="800" b="1" i="0" u="none" strike="noStrike">
                          <a:solidFill>
                            <a:srgbClr val="000000"/>
                          </a:solidFill>
                          <a:effectLst/>
                          <a:latin typeface="Tahoma" panose="020B0604030504040204" pitchFamily="34" charset="0"/>
                        </a:rPr>
                        <a:t>Net Cash Flow Inception-To-Date</a:t>
                      </a:r>
                    </a:p>
                  </a:txBody>
                  <a:tcPr marL="0" marR="0" marT="0" marB="0" anchor="ctr">
                    <a:lnL>
                      <a:noFill/>
                    </a:lnL>
                    <a:lnR>
                      <a:noFill/>
                    </a:lnR>
                    <a:lnT>
                      <a:noFill/>
                    </a:lnT>
                    <a:lnB>
                      <a:noFill/>
                    </a:lnB>
                  </a:tcPr>
                </a:tc>
                <a:tc hMerge="1">
                  <a:txBody>
                    <a:bodyPr/>
                    <a:lstStyle/>
                    <a:p>
                      <a:endParaRPr lang="en-US"/>
                    </a:p>
                  </a:txBody>
                  <a:tcPr/>
                </a:tc>
                <a:tc>
                  <a:txBody>
                    <a:bodyPr/>
                    <a:lstStyle/>
                    <a:p>
                      <a:pPr algn="l"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800" b="1" i="0" u="none" strike="noStrike">
                          <a:solidFill>
                            <a:srgbClr val="000000"/>
                          </a:solidFill>
                          <a:effectLst/>
                          <a:latin typeface="Tahoma" panose="020B0604030504040204" pitchFamily="34" charset="0"/>
                        </a:rPr>
                        <a:t>   82,971,921 </a:t>
                      </a:r>
                    </a:p>
                  </a:txBody>
                  <a:tcPr marL="0" marR="0" marT="0"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sz="800" b="1" i="0" u="none" strike="noStrike">
                          <a:solidFill>
                            <a:srgbClr val="000000"/>
                          </a:solidFill>
                          <a:effectLst/>
                          <a:latin typeface="Tahoma" panose="020B0604030504040204" pitchFamily="34" charset="0"/>
                        </a:rPr>
                        <a:t> </a:t>
                      </a:r>
                    </a:p>
                  </a:txBody>
                  <a:tcPr marL="0" marR="0" marT="0" marB="0" anchor="ctr">
                    <a:lnL>
                      <a:noFill/>
                    </a:lnL>
                    <a:lnR>
                      <a:noFill/>
                    </a:lnR>
                    <a:lnT>
                      <a:noFill/>
                    </a:lnT>
                    <a:lnB>
                      <a:noFill/>
                    </a:lnB>
                  </a:tcPr>
                </a:tc>
                <a:tc>
                  <a:txBody>
                    <a:bodyPr/>
                    <a:lstStyle/>
                    <a:p>
                      <a:pPr algn="r" fontAlgn="ctr"/>
                      <a:r>
                        <a:rPr lang="en-US" sz="800" b="1" i="0" u="none" strike="noStrike">
                          <a:solidFill>
                            <a:srgbClr val="000000"/>
                          </a:solidFill>
                          <a:effectLst/>
                          <a:latin typeface="Tahoma" panose="020B0604030504040204" pitchFamily="34" charset="0"/>
                        </a:rPr>
                        <a:t>   30,198,608 </a:t>
                      </a:r>
                    </a:p>
                  </a:txBody>
                  <a:tcPr marL="0" marR="0" marT="0"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sz="800" b="1" i="0" u="none" strike="noStrike">
                          <a:solidFill>
                            <a:srgbClr val="000000"/>
                          </a:solidFill>
                          <a:effectLst/>
                          <a:latin typeface="Tahoma" panose="020B0604030504040204" pitchFamily="34" charset="0"/>
                        </a:rPr>
                        <a:t> </a:t>
                      </a:r>
                    </a:p>
                  </a:txBody>
                  <a:tcPr marL="0" marR="0" marT="0" marB="0" anchor="ctr">
                    <a:lnL>
                      <a:noFill/>
                    </a:lnL>
                    <a:lnR>
                      <a:noFill/>
                    </a:lnR>
                    <a:lnT>
                      <a:noFill/>
                    </a:lnT>
                    <a:lnB>
                      <a:noFill/>
                    </a:lnB>
                  </a:tcPr>
                </a:tc>
                <a:tc>
                  <a:txBody>
                    <a:bodyPr/>
                    <a:lstStyle/>
                    <a:p>
                      <a:pPr algn="r" fontAlgn="ctr"/>
                      <a:r>
                        <a:rPr lang="en-US" sz="800" b="1" i="0" u="none" strike="noStrike">
                          <a:solidFill>
                            <a:srgbClr val="000000"/>
                          </a:solidFill>
                          <a:effectLst/>
                          <a:latin typeface="Tahoma" panose="020B0604030504040204" pitchFamily="34" charset="0"/>
                        </a:rPr>
                        <a:t> 113,170,529 </a:t>
                      </a:r>
                    </a:p>
                  </a:txBody>
                  <a:tcPr marL="0" marR="0" marT="0"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4138318083"/>
                  </a:ext>
                </a:extLst>
              </a:tr>
              <a:tr h="434325">
                <a:tc gridSpan="3">
                  <a:txBody>
                    <a:bodyPr/>
                    <a:lstStyle/>
                    <a:p>
                      <a:pPr algn="l" fontAlgn="b"/>
                      <a:r>
                        <a:rPr lang="en-US" sz="1000" b="1" i="1" u="sng" strike="noStrike">
                          <a:solidFill>
                            <a:srgbClr val="000000"/>
                          </a:solidFill>
                          <a:effectLst/>
                          <a:latin typeface="Arial" panose="020B0604020202020204" pitchFamily="34" charset="0"/>
                        </a:rPr>
                        <a:t>Composition of Net Cash Flow</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ctr"/>
                      <a:r>
                        <a:rPr lang="en-US" sz="800" b="0" i="0" u="none" strike="noStrike">
                          <a:solidFill>
                            <a:srgbClr val="000000"/>
                          </a:solidFill>
                          <a:effectLst/>
                          <a:latin typeface="Tahoma" panose="020B0604030504040204" pitchFamily="34" charset="0"/>
                        </a:rPr>
                        <a:t> </a:t>
                      </a:r>
                    </a:p>
                  </a:txBody>
                  <a:tcPr marL="0" marR="0" marT="0" marB="0" anchor="ctr">
                    <a:lnL>
                      <a:noFill/>
                    </a:lnL>
                    <a:lnR>
                      <a:noFill/>
                    </a:lnR>
                    <a:lnT>
                      <a:noFill/>
                    </a:lnT>
                    <a:lnB>
                      <a:noFill/>
                    </a:lnB>
                  </a:tcPr>
                </a:tc>
                <a:tc>
                  <a:txBody>
                    <a:bodyPr/>
                    <a:lstStyle/>
                    <a:p>
                      <a:pPr algn="r" fontAlgn="ctr"/>
                      <a:r>
                        <a:rPr lang="en-US" sz="800" b="1" i="0" u="none" strike="noStrike">
                          <a:solidFill>
                            <a:srgbClr val="000000"/>
                          </a:solidFill>
                          <a:effectLst/>
                          <a:latin typeface="Tahoma" panose="020B0604030504040204" pitchFamily="34" charset="0"/>
                        </a:rPr>
                        <a:t> </a:t>
                      </a:r>
                    </a:p>
                  </a:txBody>
                  <a:tcPr marL="0" marR="0" marT="0"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r" fontAlgn="ctr"/>
                      <a:r>
                        <a:rPr lang="en-US" sz="800" b="1" i="0" u="none" strike="noStrike">
                          <a:solidFill>
                            <a:srgbClr val="000000"/>
                          </a:solidFill>
                          <a:effectLst/>
                          <a:latin typeface="Tahoma" panose="020B0604030504040204" pitchFamily="34" charset="0"/>
                        </a:rPr>
                        <a:t> </a:t>
                      </a:r>
                    </a:p>
                  </a:txBody>
                  <a:tcPr marL="0" marR="0" marT="0" marB="0" anchor="ctr">
                    <a:lnL>
                      <a:noFill/>
                    </a:lnL>
                    <a:lnR>
                      <a:noFill/>
                    </a:lnR>
                    <a:lnT>
                      <a:noFill/>
                    </a:lnT>
                    <a:lnB>
                      <a:noFill/>
                    </a:lnB>
                  </a:tcPr>
                </a:tc>
                <a:tc>
                  <a:txBody>
                    <a:bodyPr/>
                    <a:lstStyle/>
                    <a:p>
                      <a:pPr algn="r" fontAlgn="ctr"/>
                      <a:r>
                        <a:rPr lang="en-US" sz="800" b="1" i="0" u="none" strike="noStrike">
                          <a:solidFill>
                            <a:srgbClr val="000000"/>
                          </a:solidFill>
                          <a:effectLst/>
                          <a:latin typeface="Tahoma" panose="020B0604030504040204" pitchFamily="34" charset="0"/>
                        </a:rPr>
                        <a:t> </a:t>
                      </a:r>
                    </a:p>
                  </a:txBody>
                  <a:tcPr marL="0" marR="0" marT="0"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r" fontAlgn="ctr"/>
                      <a:r>
                        <a:rPr lang="en-US" sz="800" b="1" i="0" u="none" strike="noStrike">
                          <a:solidFill>
                            <a:srgbClr val="000000"/>
                          </a:solidFill>
                          <a:effectLst/>
                          <a:latin typeface="Tahoma" panose="020B0604030504040204" pitchFamily="34" charset="0"/>
                        </a:rPr>
                        <a:t> </a:t>
                      </a:r>
                    </a:p>
                  </a:txBody>
                  <a:tcPr marL="0" marR="0" marT="0" marB="0" anchor="ctr">
                    <a:lnL>
                      <a:noFill/>
                    </a:lnL>
                    <a:lnR>
                      <a:noFill/>
                    </a:lnR>
                    <a:lnT>
                      <a:noFill/>
                    </a:lnT>
                    <a:lnB>
                      <a:noFill/>
                    </a:lnB>
                  </a:tcPr>
                </a:tc>
                <a:tc>
                  <a:txBody>
                    <a:bodyPr/>
                    <a:lstStyle/>
                    <a:p>
                      <a:pPr algn="r" fontAlgn="ctr"/>
                      <a:r>
                        <a:rPr lang="en-US" sz="800" b="1" i="0" u="none" strike="noStrike">
                          <a:solidFill>
                            <a:srgbClr val="000000"/>
                          </a:solidFill>
                          <a:effectLst/>
                          <a:latin typeface="Tahoma" panose="020B0604030504040204" pitchFamily="34" charset="0"/>
                        </a:rPr>
                        <a:t> </a:t>
                      </a:r>
                    </a:p>
                  </a:txBody>
                  <a:tcPr marL="0" marR="0" marT="0" marB="0" anchor="ctr">
                    <a:lnL>
                      <a:noFill/>
                    </a:lnL>
                    <a:lnR>
                      <a:noFill/>
                    </a:lnR>
                    <a:lnT w="2540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54908744"/>
                  </a:ext>
                </a:extLst>
              </a:tr>
              <a:tr h="168561">
                <a:tc>
                  <a:txBody>
                    <a:bodyPr/>
                    <a:lstStyle/>
                    <a:p>
                      <a:pPr algn="l" fontAlgn="b"/>
                      <a:endParaRPr lang="en-US" sz="6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gridSpan="2">
                  <a:txBody>
                    <a:bodyPr/>
                    <a:lstStyle/>
                    <a:p>
                      <a:pPr algn="l" fontAlgn="ctr"/>
                      <a:r>
                        <a:rPr lang="en-US" sz="800" b="0" i="0" u="none" strike="noStrike">
                          <a:solidFill>
                            <a:srgbClr val="000000"/>
                          </a:solidFill>
                          <a:effectLst/>
                          <a:latin typeface="Arial" panose="020B0604020202020204" pitchFamily="34" charset="0"/>
                        </a:rPr>
                        <a:t>KeyBank Checking Account</a:t>
                      </a:r>
                    </a:p>
                  </a:txBody>
                  <a:tcPr marL="0" marR="0" marT="0" marB="0" anchor="ctr">
                    <a:lnL>
                      <a:noFill/>
                    </a:lnL>
                    <a:lnR>
                      <a:noFill/>
                    </a:lnR>
                    <a:lnT>
                      <a:noFill/>
                    </a:lnT>
                    <a:lnB>
                      <a:noFill/>
                    </a:lnB>
                  </a:tcPr>
                </a:tc>
                <a:tc hMerge="1">
                  <a:txBody>
                    <a:bodyPr/>
                    <a:lstStyle/>
                    <a:p>
                      <a:endParaRPr lang="en-US"/>
                    </a:p>
                  </a:txBody>
                  <a:tcPr/>
                </a:tc>
                <a:tc>
                  <a:txBody>
                    <a:bodyPr/>
                    <a:lstStyle/>
                    <a:p>
                      <a:pPr algn="l" fontAlgn="b"/>
                      <a:endParaRPr lang="en-US" sz="6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r" fontAlgn="ctr"/>
                      <a:r>
                        <a:rPr lang="en-US" sz="800" b="0" i="0" u="none" strike="noStrike">
                          <a:solidFill>
                            <a:srgbClr val="000000"/>
                          </a:solidFill>
                          <a:effectLst/>
                          <a:latin typeface="Tahoma" panose="020B0604030504040204" pitchFamily="34" charset="0"/>
                        </a:rPr>
                        <a:t>      3,331,747 </a:t>
                      </a:r>
                    </a:p>
                  </a:txBody>
                  <a:tcPr marL="0" marR="0" marT="0" marB="0" anchor="ctr">
                    <a:lnL>
                      <a:noFill/>
                    </a:lnL>
                    <a:lnR>
                      <a:noFill/>
                    </a:lnR>
                    <a:lnT>
                      <a:noFill/>
                    </a:lnT>
                    <a:lnB>
                      <a:noFill/>
                    </a:lnB>
                  </a:tcPr>
                </a:tc>
                <a:tc>
                  <a:txBody>
                    <a:bodyPr/>
                    <a:lstStyle/>
                    <a:p>
                      <a:pPr algn="r"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800" b="0" i="0" u="none" strike="noStrike">
                          <a:solidFill>
                            <a:srgbClr val="000000"/>
                          </a:solidFill>
                          <a:effectLst/>
                          <a:latin typeface="Tahoma" panose="020B0604030504040204" pitchFamily="34" charset="0"/>
                        </a:rPr>
                        <a:t>                   - </a:t>
                      </a:r>
                    </a:p>
                  </a:txBody>
                  <a:tcPr marL="0" marR="0" marT="0" marB="0" anchor="ctr">
                    <a:lnL>
                      <a:noFill/>
                    </a:lnL>
                    <a:lnR>
                      <a:noFill/>
                    </a:lnR>
                    <a:lnT>
                      <a:noFill/>
                    </a:lnT>
                    <a:lnB>
                      <a:noFill/>
                    </a:lnB>
                  </a:tcPr>
                </a:tc>
                <a:tc>
                  <a:txBody>
                    <a:bodyPr/>
                    <a:lstStyle/>
                    <a:p>
                      <a:pPr algn="l" fontAlgn="ctr"/>
                      <a:r>
                        <a:rPr lang="en-US" sz="700" b="1" i="0" u="none" strike="noStrike" dirty="0">
                          <a:solidFill>
                            <a:srgbClr val="000000"/>
                          </a:solidFill>
                          <a:effectLst/>
                          <a:latin typeface="Tahoma" panose="020B0604030504040204" pitchFamily="34" charset="0"/>
                        </a:rPr>
                        <a:t>               6 </a:t>
                      </a:r>
                    </a:p>
                  </a:txBody>
                  <a:tcPr marL="0" marR="0" marT="0" marB="0" anchor="ctr">
                    <a:lnL>
                      <a:noFill/>
                    </a:lnL>
                    <a:lnR>
                      <a:noFill/>
                    </a:lnR>
                    <a:lnT>
                      <a:noFill/>
                    </a:lnT>
                    <a:lnB>
                      <a:noFill/>
                    </a:lnB>
                  </a:tcPr>
                </a:tc>
                <a:tc>
                  <a:txBody>
                    <a:bodyPr/>
                    <a:lstStyle/>
                    <a:p>
                      <a:pPr algn="r" fontAlgn="ctr"/>
                      <a:r>
                        <a:rPr lang="en-US" sz="800" b="0" i="0" u="none" strike="noStrike">
                          <a:solidFill>
                            <a:srgbClr val="000000"/>
                          </a:solidFill>
                          <a:effectLst/>
                          <a:latin typeface="Tahoma" panose="020B0604030504040204" pitchFamily="34" charset="0"/>
                        </a:rPr>
                        <a:t>      3,331,747 </a:t>
                      </a:r>
                    </a:p>
                  </a:txBody>
                  <a:tcPr marL="0" marR="0" marT="0" marB="0" anchor="ctr">
                    <a:lnL>
                      <a:noFill/>
                    </a:lnL>
                    <a:lnR>
                      <a:noFill/>
                    </a:lnR>
                    <a:lnT>
                      <a:noFill/>
                    </a:lnT>
                    <a:lnB>
                      <a:noFill/>
                    </a:lnB>
                  </a:tcPr>
                </a:tc>
                <a:extLst>
                  <a:ext uri="{0D108BD9-81ED-4DB2-BD59-A6C34878D82A}">
                    <a16:rowId xmlns:a16="http://schemas.microsoft.com/office/drawing/2014/main" val="1187411480"/>
                  </a:ext>
                </a:extLst>
              </a:tr>
              <a:tr h="168561">
                <a:tc>
                  <a:txBody>
                    <a:bodyPr/>
                    <a:lstStyle/>
                    <a:p>
                      <a:pPr algn="l" fontAlgn="b"/>
                      <a:endParaRPr lang="en-US" sz="6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gridSpan="2">
                  <a:txBody>
                    <a:bodyPr/>
                    <a:lstStyle/>
                    <a:p>
                      <a:pPr algn="l" fontAlgn="ctr"/>
                      <a:r>
                        <a:rPr lang="en-US" sz="800" b="0" i="0" u="none" strike="noStrike">
                          <a:solidFill>
                            <a:srgbClr val="000000"/>
                          </a:solidFill>
                          <a:effectLst/>
                          <a:latin typeface="Arial" panose="020B0604020202020204" pitchFamily="34" charset="0"/>
                        </a:rPr>
                        <a:t>Investment Accounts at WSIB and KeyBank</a:t>
                      </a:r>
                    </a:p>
                  </a:txBody>
                  <a:tcPr marL="0" marR="0" marT="0" marB="0" anchor="ctr">
                    <a:lnL>
                      <a:noFill/>
                    </a:lnL>
                    <a:lnR>
                      <a:noFill/>
                    </a:lnR>
                    <a:lnT>
                      <a:noFill/>
                    </a:lnT>
                    <a:lnB>
                      <a:noFill/>
                    </a:lnB>
                  </a:tcPr>
                </a:tc>
                <a:tc hMerge="1">
                  <a:txBody>
                    <a:bodyPr/>
                    <a:lstStyle/>
                    <a:p>
                      <a:endParaRPr lang="en-US"/>
                    </a:p>
                  </a:txBody>
                  <a:tcPr/>
                </a:tc>
                <a:tc>
                  <a:txBody>
                    <a:bodyPr/>
                    <a:lstStyle/>
                    <a:p>
                      <a:pPr algn="l" fontAlgn="b"/>
                      <a:endParaRPr lang="en-US" sz="6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a:txBody>
                    <a:bodyPr/>
                    <a:lstStyle/>
                    <a:p>
                      <a:pPr algn="r" fontAlgn="ctr"/>
                      <a:r>
                        <a:rPr lang="en-US" sz="800" b="0" i="0" u="none" strike="noStrike">
                          <a:solidFill>
                            <a:srgbClr val="000000"/>
                          </a:solidFill>
                          <a:effectLst/>
                          <a:latin typeface="Tahoma" panose="020B0604030504040204" pitchFamily="34" charset="0"/>
                        </a:rPr>
                        <a:t>     79,640,174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800" b="0" i="0" u="none" strike="noStrike">
                          <a:solidFill>
                            <a:srgbClr val="000000"/>
                          </a:solidFill>
                          <a:effectLst/>
                          <a:latin typeface="Tahoma" panose="020B0604030504040204" pitchFamily="34" charset="0"/>
                        </a:rPr>
                        <a:t>     30,198,608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800" b="0" i="0" u="none" strike="noStrike">
                          <a:solidFill>
                            <a:srgbClr val="000000"/>
                          </a:solidFill>
                          <a:effectLst/>
                          <a:latin typeface="Tahoma" panose="020B0604030504040204" pitchFamily="34" charset="0"/>
                        </a:rPr>
                        <a:t>   109,838,782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2550269"/>
                  </a:ext>
                </a:extLst>
              </a:tr>
              <a:tr h="269697">
                <a:tc>
                  <a:txBody>
                    <a:bodyPr/>
                    <a:lstStyle/>
                    <a:p>
                      <a:pPr algn="l" fontAlgn="b"/>
                      <a:endParaRPr lang="en-US" sz="600" b="0" i="0" u="none" strike="noStrike">
                        <a:solidFill>
                          <a:srgbClr val="000000"/>
                        </a:solidFill>
                        <a:effectLst/>
                        <a:latin typeface="Tahoma" panose="020B0604030504040204" pitchFamily="34" charset="0"/>
                      </a:endParaRPr>
                    </a:p>
                  </a:txBody>
                  <a:tcPr marL="0" marR="0" marT="0" marB="0" anchor="b">
                    <a:lnL>
                      <a:noFill/>
                    </a:lnL>
                    <a:lnR>
                      <a:noFill/>
                    </a:lnR>
                    <a:lnT>
                      <a:noFill/>
                    </a:lnT>
                    <a:lnB>
                      <a:noFill/>
                    </a:lnB>
                  </a:tcPr>
                </a:tc>
                <a:tc gridSpan="2">
                  <a:txBody>
                    <a:bodyPr/>
                    <a:lstStyle/>
                    <a:p>
                      <a:pPr algn="l" fontAlgn="ctr"/>
                      <a:r>
                        <a:rPr lang="en-US" sz="800" b="1" i="0" u="none" strike="noStrike">
                          <a:solidFill>
                            <a:srgbClr val="000000"/>
                          </a:solidFill>
                          <a:effectLst/>
                          <a:latin typeface="Tahoma" panose="020B0604030504040204" pitchFamily="34" charset="0"/>
                        </a:rPr>
                        <a:t>Total</a:t>
                      </a:r>
                    </a:p>
                  </a:txBody>
                  <a:tcPr marL="0" marR="0" marT="0" marB="0" anchor="ctr">
                    <a:lnL>
                      <a:noFill/>
                    </a:lnL>
                    <a:lnR>
                      <a:noFill/>
                    </a:lnR>
                    <a:lnT>
                      <a:noFill/>
                    </a:lnT>
                    <a:lnB>
                      <a:noFill/>
                    </a:lnB>
                  </a:tcPr>
                </a:tc>
                <a:tc hMerge="1">
                  <a:txBody>
                    <a:bodyPr/>
                    <a:lstStyle/>
                    <a:p>
                      <a:endParaRPr lang="en-US"/>
                    </a:p>
                  </a:txBody>
                  <a:tcPr/>
                </a:tc>
                <a:tc>
                  <a:txBody>
                    <a:bodyPr/>
                    <a:lstStyle/>
                    <a:p>
                      <a:pPr algn="l" fontAlgn="ctr"/>
                      <a:endParaRPr lang="en-US" sz="8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800" b="1" i="0" u="none" strike="noStrike">
                          <a:solidFill>
                            <a:srgbClr val="000000"/>
                          </a:solidFill>
                          <a:effectLst/>
                          <a:latin typeface="Tahoma" panose="020B0604030504040204" pitchFamily="34" charset="0"/>
                        </a:rPr>
                        <a:t>   82,971,921 </a:t>
                      </a:r>
                    </a:p>
                  </a:txBody>
                  <a:tcPr marL="0" marR="0" marT="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endParaRPr lang="en-US" sz="800" b="1"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800" b="1" i="0" u="none" strike="noStrike">
                          <a:solidFill>
                            <a:srgbClr val="000000"/>
                          </a:solidFill>
                          <a:effectLst/>
                          <a:latin typeface="Tahoma" panose="020B0604030504040204" pitchFamily="34" charset="0"/>
                        </a:rPr>
                        <a:t>   30,198,608 </a:t>
                      </a:r>
                    </a:p>
                  </a:txBody>
                  <a:tcPr marL="0" marR="0" marT="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endParaRPr lang="en-US" sz="800" b="1"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r" fontAlgn="ctr"/>
                      <a:r>
                        <a:rPr lang="en-US" sz="800" b="1" i="0" u="none" strike="noStrike">
                          <a:solidFill>
                            <a:srgbClr val="000000"/>
                          </a:solidFill>
                          <a:effectLst/>
                          <a:latin typeface="Tahoma" panose="020B0604030504040204" pitchFamily="34" charset="0"/>
                        </a:rPr>
                        <a:t> 113,170,529 </a:t>
                      </a:r>
                    </a:p>
                  </a:txBody>
                  <a:tcPr marL="0" marR="0" marT="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164522639"/>
                  </a:ext>
                </a:extLst>
              </a:tr>
              <a:tr h="269697">
                <a:tc gridSpan="3">
                  <a:txBody>
                    <a:bodyPr/>
                    <a:lstStyle/>
                    <a:p>
                      <a:pPr algn="l" fontAlgn="b"/>
                      <a:r>
                        <a:rPr lang="en-US" sz="600" b="0" i="0" u="none" strike="noStrike">
                          <a:solidFill>
                            <a:srgbClr val="000000"/>
                          </a:solidFill>
                          <a:effectLst/>
                          <a:latin typeface="Tahoma" panose="020B0604030504040204" pitchFamily="34" charset="0"/>
                        </a:rPr>
                        <a:t>* Includes unrealized gains and losses.</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ctr"/>
                      <a:r>
                        <a:rPr lang="en-US" sz="800" b="0" i="0" u="none" strike="noStrike">
                          <a:solidFill>
                            <a:srgbClr val="000000"/>
                          </a:solidFill>
                          <a:effectLst/>
                          <a:latin typeface="Tahoma" panose="020B0604030504040204" pitchFamily="34" charset="0"/>
                        </a:rPr>
                        <a:t> </a:t>
                      </a:r>
                    </a:p>
                  </a:txBody>
                  <a:tcPr marL="0" marR="0" marT="0" marB="0" anchor="ctr">
                    <a:lnL>
                      <a:noFill/>
                    </a:lnL>
                    <a:lnR>
                      <a:noFill/>
                    </a:lnR>
                    <a:lnT>
                      <a:noFill/>
                    </a:lnT>
                    <a:lnB>
                      <a:noFill/>
                    </a:lnB>
                  </a:tcPr>
                </a:tc>
                <a:tc>
                  <a:txBody>
                    <a:bodyPr/>
                    <a:lstStyle/>
                    <a:p>
                      <a:pPr algn="r" fontAlgn="ctr"/>
                      <a:r>
                        <a:rPr lang="en-US" sz="800" b="1" i="0" u="none" strike="noStrike">
                          <a:solidFill>
                            <a:srgbClr val="000000"/>
                          </a:solidFill>
                          <a:effectLst/>
                          <a:latin typeface="Tahoma" panose="020B0604030504040204" pitchFamily="34" charset="0"/>
                        </a:rPr>
                        <a:t> </a:t>
                      </a:r>
                    </a:p>
                  </a:txBody>
                  <a:tcPr marL="0" marR="0" marT="0"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r" fontAlgn="ctr"/>
                      <a:r>
                        <a:rPr lang="en-US" sz="800" b="1" i="0" u="none" strike="noStrike">
                          <a:solidFill>
                            <a:srgbClr val="000000"/>
                          </a:solidFill>
                          <a:effectLst/>
                          <a:latin typeface="Tahoma" panose="020B0604030504040204" pitchFamily="34" charset="0"/>
                        </a:rPr>
                        <a:t> </a:t>
                      </a:r>
                    </a:p>
                  </a:txBody>
                  <a:tcPr marL="0" marR="0" marT="0" marB="0" anchor="ctr">
                    <a:lnL>
                      <a:noFill/>
                    </a:lnL>
                    <a:lnR>
                      <a:noFill/>
                    </a:lnR>
                    <a:lnT>
                      <a:noFill/>
                    </a:lnT>
                    <a:lnB>
                      <a:noFill/>
                    </a:lnB>
                  </a:tcPr>
                </a:tc>
                <a:tc>
                  <a:txBody>
                    <a:bodyPr/>
                    <a:lstStyle/>
                    <a:p>
                      <a:pPr algn="r" fontAlgn="ctr"/>
                      <a:r>
                        <a:rPr lang="en-US" sz="800" b="1" i="0" u="none" strike="noStrike">
                          <a:solidFill>
                            <a:srgbClr val="000000"/>
                          </a:solidFill>
                          <a:effectLst/>
                          <a:latin typeface="Tahoma" panose="020B0604030504040204" pitchFamily="34" charset="0"/>
                        </a:rPr>
                        <a:t> </a:t>
                      </a:r>
                    </a:p>
                  </a:txBody>
                  <a:tcPr marL="0" marR="0" marT="0"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r" fontAlgn="ctr"/>
                      <a:r>
                        <a:rPr lang="en-US" sz="800" b="1" i="0" u="none" strike="noStrike">
                          <a:solidFill>
                            <a:srgbClr val="000000"/>
                          </a:solidFill>
                          <a:effectLst/>
                          <a:latin typeface="Tahoma" panose="020B0604030504040204" pitchFamily="34" charset="0"/>
                        </a:rPr>
                        <a:t> </a:t>
                      </a:r>
                    </a:p>
                  </a:txBody>
                  <a:tcPr marL="0" marR="0" marT="0" marB="0" anchor="ctr">
                    <a:lnL>
                      <a:noFill/>
                    </a:lnL>
                    <a:lnR>
                      <a:noFill/>
                    </a:lnR>
                    <a:lnT>
                      <a:noFill/>
                    </a:lnT>
                    <a:lnB>
                      <a:noFill/>
                    </a:lnB>
                  </a:tcPr>
                </a:tc>
                <a:tc>
                  <a:txBody>
                    <a:bodyPr/>
                    <a:lstStyle/>
                    <a:p>
                      <a:pPr algn="r" fontAlgn="ctr"/>
                      <a:r>
                        <a:rPr lang="en-US" sz="800" b="1" i="0" u="none" strike="noStrike" dirty="0">
                          <a:solidFill>
                            <a:srgbClr val="000000"/>
                          </a:solidFill>
                          <a:effectLst/>
                          <a:latin typeface="Tahoma" panose="020B0604030504040204" pitchFamily="34" charset="0"/>
                        </a:rPr>
                        <a:t> </a:t>
                      </a:r>
                    </a:p>
                  </a:txBody>
                  <a:tcPr marL="0" marR="0" marT="0" marB="0" anchor="ctr">
                    <a:lnL>
                      <a:noFill/>
                    </a:lnL>
                    <a:lnR>
                      <a:noFill/>
                    </a:lnR>
                    <a:lnT w="2540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206872241"/>
                  </a:ext>
                </a:extLst>
              </a:tr>
            </a:tbl>
          </a:graphicData>
        </a:graphic>
      </p:graphicFrame>
    </p:spTree>
    <p:extLst>
      <p:ext uri="{BB962C8B-B14F-4D97-AF65-F5344CB8AC3E}">
        <p14:creationId xmlns:p14="http://schemas.microsoft.com/office/powerpoint/2010/main" val="901526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403" y="194437"/>
            <a:ext cx="11652182" cy="1146683"/>
          </a:xfrm>
          <a:solidFill>
            <a:srgbClr val="005D5B"/>
          </a:solidFill>
        </p:spPr>
        <p:txBody>
          <a:bodyPr/>
          <a:lstStyle/>
          <a:p>
            <a:pPr marL="401638"/>
            <a:r>
              <a:rPr lang="en-US" b="1" dirty="0">
                <a:solidFill>
                  <a:schemeClr val="bg1"/>
                </a:solidFill>
                <a:latin typeface="Helvetica" panose="020B0604020202020204" pitchFamily="34" charset="0"/>
                <a:cs typeface="Helvetica" panose="020B0604020202020204" pitchFamily="34" charset="0"/>
              </a:rPr>
              <a:t>WSOS Cash Flow</a:t>
            </a:r>
          </a:p>
        </p:txBody>
      </p:sp>
      <p:sp>
        <p:nvSpPr>
          <p:cNvPr id="7" name="Slide Number Placeholder 6"/>
          <p:cNvSpPr>
            <a:spLocks noGrp="1"/>
          </p:cNvSpPr>
          <p:nvPr>
            <p:ph type="sldNum" sz="quarter" idx="12"/>
          </p:nvPr>
        </p:nvSpPr>
        <p:spPr>
          <a:xfrm>
            <a:off x="8198476" y="622662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14A57F-37B1-4610-95CC-27CC4B8CB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AE13FA7-4792-4690-9E84-7D1186622042}"/>
              </a:ext>
            </a:extLst>
          </p:cNvPr>
          <p:cNvSpPr/>
          <p:nvPr/>
        </p:nvSpPr>
        <p:spPr>
          <a:xfrm>
            <a:off x="826201" y="1936861"/>
            <a:ext cx="10951246" cy="326127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Notes: </a:t>
            </a:r>
          </a:p>
          <a:p>
            <a:pPr marL="342900" marR="0" lvl="0" indent="-342900" algn="l" defTabSz="914400" rtl="0" eaLnBrk="1" fontAlgn="auto" latinLnBrk="0" hangingPunct="1">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Cash Inflow: Microsoft - $2.5M pledge payment received in April 2019. Final installment of original pledge.</a:t>
            </a:r>
          </a:p>
          <a:p>
            <a:pPr marL="342900" marR="0" lvl="0" indent="-342900" algn="l" defTabSz="914400" rtl="0" eaLnBrk="1" fontAlgn="auto" latinLnBrk="0" hangingPunct="1">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Cash Inflow: Other Private - $142K received on cash basis between January and April 2019, including CWU/Hanson: $50K, Rubens Family Foundation: $26K, and Battelle Foundation: $25K.</a:t>
            </a:r>
          </a:p>
          <a:p>
            <a:pPr marL="342900" marR="0" lvl="0" indent="-342900" algn="l" defTabSz="914400" rtl="0" eaLnBrk="1" fontAlgn="auto" latinLnBrk="0" hangingPunct="1">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State – Received $521K from WSAC between January and April 2019.</a:t>
            </a:r>
          </a:p>
          <a:p>
            <a:pPr marL="342900" marR="0" lvl="0" indent="-342900" algn="l" defTabSz="914400" rtl="0" eaLnBrk="1" fontAlgn="auto" latinLnBrk="0" hangingPunct="1">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Investment Income – Includes net unrealized gains from inception of $8.8M (Scholarship: $5.3M and Endowment: $3.5M). YTD 2019 the total unrealized gains are $6.4M, offsetting the loss from 2018.</a:t>
            </a:r>
          </a:p>
          <a:p>
            <a:pPr marL="342900" marR="0" lvl="0" indent="-342900" algn="l" defTabSz="914400" rtl="0" eaLnBrk="1" fontAlgn="auto" latinLnBrk="0" hangingPunct="1">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Scholarship disbursements were $3.9M during this time and scholarship refunds totaled $254K.</a:t>
            </a:r>
          </a:p>
          <a:p>
            <a:pPr marL="342900" marR="0" lvl="0" indent="-342900" algn="l" defTabSz="914400" rtl="0" eaLnBrk="1" fontAlgn="auto" latinLnBrk="0" hangingPunct="1">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WSOS Cash in KeyBank – Excess cash received after MSFT pledge payment in April was invested in WSIB in May and excess state match dollars were invested with KeyBank</a:t>
            </a:r>
          </a:p>
        </p:txBody>
      </p:sp>
    </p:spTree>
    <p:extLst>
      <p:ext uri="{BB962C8B-B14F-4D97-AF65-F5344CB8AC3E}">
        <p14:creationId xmlns:p14="http://schemas.microsoft.com/office/powerpoint/2010/main" val="2440014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59F41A-6183-4707-994C-C9185C343828}"/>
              </a:ext>
            </a:extLst>
          </p:cNvPr>
          <p:cNvSpPr txBox="1"/>
          <p:nvPr/>
        </p:nvSpPr>
        <p:spPr>
          <a:xfrm>
            <a:off x="511653" y="3574774"/>
            <a:ext cx="1034187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Arial" panose="020B0604020202020204" pitchFamily="34" charset="0"/>
                <a:cs typeface="Arial" panose="020B0604020202020204" pitchFamily="34" charset="0"/>
              </a:rPr>
              <a:t>PROGRAM UPDATE &amp; REFLECTION</a:t>
            </a:r>
            <a:endPar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47755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E0364D-F22D-4D55-A67F-7FE690D6ADFD}"/>
              </a:ext>
            </a:extLst>
          </p:cNvPr>
          <p:cNvSpPr txBox="1"/>
          <p:nvPr/>
        </p:nvSpPr>
        <p:spPr>
          <a:xfrm>
            <a:off x="390893" y="366491"/>
            <a:ext cx="107806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251"/>
                </a:solidFill>
                <a:effectLst/>
                <a:uLnTx/>
                <a:uFillTx/>
                <a:latin typeface="Arial" panose="020B0604020202020204" pitchFamily="34" charset="0"/>
                <a:ea typeface="+mn-ea"/>
                <a:cs typeface="Arial" panose="020B0604020202020204" pitchFamily="34" charset="0"/>
              </a:rPr>
              <a:t>SCHOLAR PROGRAMMING UPDATE</a:t>
            </a:r>
          </a:p>
        </p:txBody>
      </p:sp>
      <p:sp>
        <p:nvSpPr>
          <p:cNvPr id="13" name="Rectangle 12">
            <a:extLst>
              <a:ext uri="{FF2B5EF4-FFF2-40B4-BE49-F238E27FC236}">
                <a16:creationId xmlns:a16="http://schemas.microsoft.com/office/drawing/2014/main" id="{D33DE62B-FFFC-49EE-812A-2DCAB50A7BB3}"/>
              </a:ext>
            </a:extLst>
          </p:cNvPr>
          <p:cNvSpPr/>
          <p:nvPr/>
        </p:nvSpPr>
        <p:spPr>
          <a:xfrm>
            <a:off x="390893" y="2943208"/>
            <a:ext cx="4770782" cy="1392689"/>
          </a:xfrm>
          <a:prstGeom prst="rect">
            <a:avLst/>
          </a:prstGeom>
        </p:spPr>
        <p:txBody>
          <a:bodyPr wrap="square">
            <a:spAutoFit/>
          </a:bodyPr>
          <a:lstStyle/>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000" dirty="0">
                <a:solidFill>
                  <a:srgbClr val="005D5F"/>
                </a:solidFill>
                <a:latin typeface="Arial" panose="020B0604020202020204" pitchFamily="34" charset="0"/>
                <a:cs typeface="Arial" panose="020B0604020202020204" pitchFamily="34" charset="0"/>
              </a:rPr>
              <a:t>Cohort 8 Scholar Acceptance</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000" dirty="0">
                <a:solidFill>
                  <a:srgbClr val="005D5F"/>
                </a:solidFill>
                <a:latin typeface="Arial" panose="020B0604020202020204" pitchFamily="34" charset="0"/>
                <a:cs typeface="Arial" panose="020B0604020202020204" pitchFamily="34" charset="0"/>
              </a:rPr>
              <a:t>Scholar Renewal </a:t>
            </a:r>
            <a:endParaRPr kumimoji="0" lang="en-US" sz="2000" i="0" u="none" strike="noStrike" kern="1200" cap="none" spc="0" normalizeH="0" baseline="0" noProof="0" dirty="0">
              <a:ln>
                <a:noFill/>
              </a:ln>
              <a:solidFill>
                <a:srgbClr val="005D5F"/>
              </a:solidFill>
              <a:effectLst/>
              <a:uLnTx/>
              <a:uFillTx/>
              <a:latin typeface="Arial" panose="020B0604020202020204" pitchFamily="34" charset="0"/>
              <a:ea typeface="+mn-ea"/>
              <a:cs typeface="Arial" panose="020B0604020202020204" pitchFamily="34" charset="0"/>
            </a:endParaRP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rgbClr val="005D5F"/>
                </a:solidFill>
                <a:effectLst/>
                <a:uLnTx/>
                <a:uFillTx/>
                <a:latin typeface="Arial" panose="020B0604020202020204" pitchFamily="34" charset="0"/>
                <a:ea typeface="+mn-ea"/>
                <a:cs typeface="Arial" panose="020B0604020202020204" pitchFamily="34" charset="0"/>
              </a:rPr>
              <a:t>Opportunity </a:t>
            </a:r>
            <a:r>
              <a:rPr kumimoji="0" lang="en-US" sz="2000" i="0" u="none" strike="noStrike" kern="1200" cap="none" spc="0" normalizeH="0" baseline="0" noProof="0" dirty="0" err="1">
                <a:ln>
                  <a:noFill/>
                </a:ln>
                <a:solidFill>
                  <a:srgbClr val="005D5F"/>
                </a:solidFill>
                <a:effectLst/>
                <a:uLnTx/>
                <a:uFillTx/>
                <a:latin typeface="Arial" panose="020B0604020202020204" pitchFamily="34" charset="0"/>
                <a:ea typeface="+mn-ea"/>
                <a:cs typeface="Arial" panose="020B0604020202020204" pitchFamily="34" charset="0"/>
              </a:rPr>
              <a:t>OutLoud</a:t>
            </a:r>
            <a:endParaRPr kumimoji="0" lang="en-US" sz="2000" i="0" u="none" strike="noStrike" kern="1200" cap="none" spc="0" normalizeH="0" baseline="0" noProof="0" dirty="0">
              <a:ln>
                <a:noFill/>
              </a:ln>
              <a:solidFill>
                <a:srgbClr val="005D5F"/>
              </a:solidFill>
              <a:effectLst/>
              <a:uLnTx/>
              <a:uFillTx/>
              <a:latin typeface="Arial" panose="020B0604020202020204" pitchFamily="34" charset="0"/>
              <a:ea typeface="+mn-ea"/>
              <a:cs typeface="Arial" panose="020B0604020202020204" pitchFamily="34" charset="0"/>
            </a:endParaRP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rgbClr val="005D5F"/>
                </a:solidFill>
                <a:effectLst/>
                <a:uLnTx/>
                <a:uFillTx/>
                <a:latin typeface="Arial" panose="020B0604020202020204" pitchFamily="34" charset="0"/>
                <a:ea typeface="+mn-ea"/>
                <a:cs typeface="Arial" panose="020B0604020202020204" pitchFamily="34" charset="0"/>
              </a:rPr>
              <a:t>WSOS Internship Insider </a:t>
            </a:r>
          </a:p>
        </p:txBody>
      </p:sp>
      <p:pic>
        <p:nvPicPr>
          <p:cNvPr id="3" name="Picture 2">
            <a:extLst>
              <a:ext uri="{FF2B5EF4-FFF2-40B4-BE49-F238E27FC236}">
                <a16:creationId xmlns:a16="http://schemas.microsoft.com/office/drawing/2014/main" id="{95A9ACE9-DFFD-414D-A33A-E5E782234948}"/>
              </a:ext>
            </a:extLst>
          </p:cNvPr>
          <p:cNvPicPr>
            <a:picLocks noChangeAspect="1"/>
          </p:cNvPicPr>
          <p:nvPr/>
        </p:nvPicPr>
        <p:blipFill rotWithShape="1">
          <a:blip r:embed="rId2">
            <a:extLst>
              <a:ext uri="{28A0092B-C50C-407E-A947-70E740481C1C}">
                <a14:useLocalDpi xmlns:a14="http://schemas.microsoft.com/office/drawing/2010/main" val="0"/>
              </a:ext>
            </a:extLst>
          </a:blip>
          <a:srcRect l="6972" r="25394"/>
          <a:stretch/>
        </p:blipFill>
        <p:spPr>
          <a:xfrm>
            <a:off x="6308035" y="1227177"/>
            <a:ext cx="5340627" cy="5264332"/>
          </a:xfrm>
          <a:prstGeom prst="rect">
            <a:avLst/>
          </a:prstGeom>
        </p:spPr>
      </p:pic>
    </p:spTree>
    <p:extLst>
      <p:ext uri="{BB962C8B-B14F-4D97-AF65-F5344CB8AC3E}">
        <p14:creationId xmlns:p14="http://schemas.microsoft.com/office/powerpoint/2010/main" val="2344351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E0364D-F22D-4D55-A67F-7FE690D6ADFD}"/>
              </a:ext>
            </a:extLst>
          </p:cNvPr>
          <p:cNvSpPr txBox="1"/>
          <p:nvPr/>
        </p:nvSpPr>
        <p:spPr>
          <a:xfrm>
            <a:off x="390893" y="366491"/>
            <a:ext cx="78546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251"/>
                </a:solidFill>
                <a:effectLst/>
                <a:uLnTx/>
                <a:uFillTx/>
                <a:latin typeface="Arial" panose="020B0604020202020204" pitchFamily="34" charset="0"/>
                <a:ea typeface="+mn-ea"/>
                <a:cs typeface="Arial" panose="020B0604020202020204" pitchFamily="34" charset="0"/>
              </a:rPr>
              <a:t>WSOS ROAD SHOW</a:t>
            </a:r>
          </a:p>
        </p:txBody>
      </p:sp>
      <p:pic>
        <p:nvPicPr>
          <p:cNvPr id="6" name="Picture 5">
            <a:extLst>
              <a:ext uri="{FF2B5EF4-FFF2-40B4-BE49-F238E27FC236}">
                <a16:creationId xmlns:a16="http://schemas.microsoft.com/office/drawing/2014/main" id="{F9D9C4BD-DE1E-4571-A00E-AC27EA502006}"/>
              </a:ext>
            </a:extLst>
          </p:cNvPr>
          <p:cNvPicPr>
            <a:picLocks noChangeAspect="1"/>
          </p:cNvPicPr>
          <p:nvPr/>
        </p:nvPicPr>
        <p:blipFill>
          <a:blip r:embed="rId2"/>
          <a:stretch>
            <a:fillRect/>
          </a:stretch>
        </p:blipFill>
        <p:spPr>
          <a:xfrm>
            <a:off x="5947760" y="1074377"/>
            <a:ext cx="2861438" cy="3139370"/>
          </a:xfrm>
          <a:prstGeom prst="rect">
            <a:avLst/>
          </a:prstGeom>
        </p:spPr>
      </p:pic>
      <p:pic>
        <p:nvPicPr>
          <p:cNvPr id="7" name="Picture 6">
            <a:extLst>
              <a:ext uri="{FF2B5EF4-FFF2-40B4-BE49-F238E27FC236}">
                <a16:creationId xmlns:a16="http://schemas.microsoft.com/office/drawing/2014/main" id="{61BA96C9-B92F-4D0B-8069-4D19AC7E9D9F}"/>
              </a:ext>
            </a:extLst>
          </p:cNvPr>
          <p:cNvPicPr>
            <a:picLocks noChangeAspect="1"/>
          </p:cNvPicPr>
          <p:nvPr/>
        </p:nvPicPr>
        <p:blipFill>
          <a:blip r:embed="rId3"/>
          <a:stretch>
            <a:fillRect/>
          </a:stretch>
        </p:blipFill>
        <p:spPr>
          <a:xfrm>
            <a:off x="238471" y="1796516"/>
            <a:ext cx="4410075" cy="4486275"/>
          </a:xfrm>
          <a:prstGeom prst="rect">
            <a:avLst/>
          </a:prstGeom>
        </p:spPr>
      </p:pic>
      <p:pic>
        <p:nvPicPr>
          <p:cNvPr id="8" name="Picture 7">
            <a:extLst>
              <a:ext uri="{FF2B5EF4-FFF2-40B4-BE49-F238E27FC236}">
                <a16:creationId xmlns:a16="http://schemas.microsoft.com/office/drawing/2014/main" id="{07E7C257-3D17-4F33-9D20-F588A1C30591}"/>
              </a:ext>
            </a:extLst>
          </p:cNvPr>
          <p:cNvPicPr>
            <a:picLocks noChangeAspect="1"/>
          </p:cNvPicPr>
          <p:nvPr/>
        </p:nvPicPr>
        <p:blipFill>
          <a:blip r:embed="rId4"/>
          <a:stretch>
            <a:fillRect/>
          </a:stretch>
        </p:blipFill>
        <p:spPr>
          <a:xfrm>
            <a:off x="3370493" y="1441904"/>
            <a:ext cx="2333626" cy="2292685"/>
          </a:xfrm>
          <a:prstGeom prst="rect">
            <a:avLst/>
          </a:prstGeom>
        </p:spPr>
      </p:pic>
      <p:pic>
        <p:nvPicPr>
          <p:cNvPr id="9" name="Picture 8">
            <a:extLst>
              <a:ext uri="{FF2B5EF4-FFF2-40B4-BE49-F238E27FC236}">
                <a16:creationId xmlns:a16="http://schemas.microsoft.com/office/drawing/2014/main" id="{39C753F5-DADE-444A-BFE5-2AA1FD860674}"/>
              </a:ext>
            </a:extLst>
          </p:cNvPr>
          <p:cNvPicPr>
            <a:picLocks noChangeAspect="1"/>
          </p:cNvPicPr>
          <p:nvPr/>
        </p:nvPicPr>
        <p:blipFill>
          <a:blip r:embed="rId5"/>
          <a:stretch>
            <a:fillRect/>
          </a:stretch>
        </p:blipFill>
        <p:spPr>
          <a:xfrm>
            <a:off x="8902100" y="220598"/>
            <a:ext cx="3032725" cy="3139370"/>
          </a:xfrm>
          <a:prstGeom prst="rect">
            <a:avLst/>
          </a:prstGeom>
        </p:spPr>
      </p:pic>
      <p:pic>
        <p:nvPicPr>
          <p:cNvPr id="10" name="Picture 9">
            <a:extLst>
              <a:ext uri="{FF2B5EF4-FFF2-40B4-BE49-F238E27FC236}">
                <a16:creationId xmlns:a16="http://schemas.microsoft.com/office/drawing/2014/main" id="{CC4EECE8-CA22-4A78-9777-88561DAA5A61}"/>
              </a:ext>
            </a:extLst>
          </p:cNvPr>
          <p:cNvPicPr>
            <a:picLocks noChangeAspect="1"/>
          </p:cNvPicPr>
          <p:nvPr/>
        </p:nvPicPr>
        <p:blipFill>
          <a:blip r:embed="rId6"/>
          <a:stretch>
            <a:fillRect/>
          </a:stretch>
        </p:blipFill>
        <p:spPr>
          <a:xfrm>
            <a:off x="4489522" y="3960141"/>
            <a:ext cx="2624140" cy="2710271"/>
          </a:xfrm>
          <a:prstGeom prst="rect">
            <a:avLst/>
          </a:prstGeom>
        </p:spPr>
      </p:pic>
      <p:pic>
        <p:nvPicPr>
          <p:cNvPr id="2" name="Picture 1">
            <a:extLst>
              <a:ext uri="{FF2B5EF4-FFF2-40B4-BE49-F238E27FC236}">
                <a16:creationId xmlns:a16="http://schemas.microsoft.com/office/drawing/2014/main" id="{DFFD66A9-BD08-48FE-9F5A-ED97DFCCD555}"/>
              </a:ext>
            </a:extLst>
          </p:cNvPr>
          <p:cNvPicPr>
            <a:picLocks noChangeAspect="1"/>
          </p:cNvPicPr>
          <p:nvPr/>
        </p:nvPicPr>
        <p:blipFill>
          <a:blip r:embed="rId7"/>
          <a:stretch>
            <a:fillRect/>
          </a:stretch>
        </p:blipFill>
        <p:spPr>
          <a:xfrm>
            <a:off x="9212557" y="3122026"/>
            <a:ext cx="2550981" cy="3515376"/>
          </a:xfrm>
          <a:prstGeom prst="rect">
            <a:avLst/>
          </a:prstGeom>
        </p:spPr>
      </p:pic>
    </p:spTree>
    <p:extLst>
      <p:ext uri="{BB962C8B-B14F-4D97-AF65-F5344CB8AC3E}">
        <p14:creationId xmlns:p14="http://schemas.microsoft.com/office/powerpoint/2010/main" val="3473116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E0364D-F22D-4D55-A67F-7FE690D6ADFD}"/>
              </a:ext>
            </a:extLst>
          </p:cNvPr>
          <p:cNvSpPr txBox="1"/>
          <p:nvPr/>
        </p:nvSpPr>
        <p:spPr>
          <a:xfrm>
            <a:off x="390893" y="366491"/>
            <a:ext cx="91771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251"/>
                </a:solidFill>
                <a:effectLst/>
                <a:uLnTx/>
                <a:uFillTx/>
                <a:latin typeface="Arial" panose="020B0604020202020204" pitchFamily="34" charset="0"/>
                <a:ea typeface="+mn-ea"/>
                <a:cs typeface="Arial" panose="020B0604020202020204" pitchFamily="34" charset="0"/>
              </a:rPr>
              <a:t>LEGISLATIVE SESSION UPDATE</a:t>
            </a:r>
          </a:p>
        </p:txBody>
      </p:sp>
      <p:pic>
        <p:nvPicPr>
          <p:cNvPr id="11" name="Picture 10">
            <a:extLst>
              <a:ext uri="{FF2B5EF4-FFF2-40B4-BE49-F238E27FC236}">
                <a16:creationId xmlns:a16="http://schemas.microsoft.com/office/drawing/2014/main" id="{402B1763-1A71-4865-B06E-D9FDEE07A8AE}"/>
              </a:ext>
            </a:extLst>
          </p:cNvPr>
          <p:cNvPicPr>
            <a:picLocks noChangeAspect="1"/>
          </p:cNvPicPr>
          <p:nvPr/>
        </p:nvPicPr>
        <p:blipFill rotWithShape="1">
          <a:blip r:embed="rId2"/>
          <a:srcRect l="9480" t="12780" r="12335" b="13457"/>
          <a:stretch/>
        </p:blipFill>
        <p:spPr>
          <a:xfrm>
            <a:off x="5062330" y="1540252"/>
            <a:ext cx="6877879" cy="4274703"/>
          </a:xfrm>
          <a:prstGeom prst="rect">
            <a:avLst/>
          </a:prstGeom>
        </p:spPr>
      </p:pic>
      <p:sp>
        <p:nvSpPr>
          <p:cNvPr id="13" name="Rectangle 12">
            <a:extLst>
              <a:ext uri="{FF2B5EF4-FFF2-40B4-BE49-F238E27FC236}">
                <a16:creationId xmlns:a16="http://schemas.microsoft.com/office/drawing/2014/main" id="{D33DE62B-FFFC-49EE-812A-2DCAB50A7BB3}"/>
              </a:ext>
            </a:extLst>
          </p:cNvPr>
          <p:cNvSpPr/>
          <p:nvPr/>
        </p:nvSpPr>
        <p:spPr>
          <a:xfrm>
            <a:off x="172278" y="2214338"/>
            <a:ext cx="4770782" cy="3182923"/>
          </a:xfrm>
          <a:prstGeom prst="rect">
            <a:avLst/>
          </a:prstGeom>
        </p:spPr>
        <p:txBody>
          <a:bodyPr wrap="square">
            <a:spAutoFit/>
          </a:bodyPr>
          <a:lstStyle/>
          <a:p>
            <a:pPr marL="914400" lvl="1" indent="-457200">
              <a:lnSpc>
                <a:spcPct val="90000"/>
              </a:lnSpc>
              <a:spcBef>
                <a:spcPts val="500"/>
              </a:spcBef>
              <a:buFont typeface="Arial" panose="020B0604020202020204" pitchFamily="34" charset="0"/>
              <a:buChar char="•"/>
            </a:pPr>
            <a:r>
              <a:rPr lang="en-US" sz="2000" b="1" dirty="0">
                <a:solidFill>
                  <a:srgbClr val="005D5F"/>
                </a:solidFill>
                <a:latin typeface="Arial" panose="020B0604020202020204" pitchFamily="34" charset="0"/>
                <a:cs typeface="Arial" panose="020B0604020202020204" pitchFamily="34" charset="0"/>
              </a:rPr>
              <a:t>Workforce Education Investment Act (HB2158)</a:t>
            </a:r>
          </a:p>
          <a:p>
            <a:pPr marL="1371600" lvl="2" indent="-457200">
              <a:lnSpc>
                <a:spcPct val="90000"/>
              </a:lnSpc>
              <a:spcBef>
                <a:spcPts val="500"/>
              </a:spcBef>
              <a:buFont typeface="Arial" panose="020B0604020202020204" pitchFamily="34" charset="0"/>
              <a:buChar char="•"/>
            </a:pPr>
            <a:r>
              <a:rPr lang="en-US" sz="2000" dirty="0">
                <a:solidFill>
                  <a:srgbClr val="005D5F"/>
                </a:solidFill>
                <a:latin typeface="Arial" panose="020B0604020202020204" pitchFamily="34" charset="0"/>
                <a:cs typeface="Arial" panose="020B0604020202020204" pitchFamily="34" charset="0"/>
              </a:rPr>
              <a:t>Definition of “private sources” to include municipal and tribal funds</a:t>
            </a:r>
          </a:p>
          <a:p>
            <a:pPr marL="1371600" lvl="2" indent="-457200">
              <a:lnSpc>
                <a:spcPct val="90000"/>
              </a:lnSpc>
              <a:spcBef>
                <a:spcPts val="500"/>
              </a:spcBef>
              <a:buFont typeface="Arial" panose="020B0604020202020204" pitchFamily="34" charset="0"/>
              <a:buChar char="•"/>
            </a:pPr>
            <a:r>
              <a:rPr lang="en-US" sz="2000" dirty="0">
                <a:solidFill>
                  <a:srgbClr val="005D5F"/>
                </a:solidFill>
                <a:latin typeface="Arial" panose="020B0604020202020204" pitchFamily="34" charset="0"/>
                <a:cs typeface="Arial" panose="020B0604020202020204" pitchFamily="34" charset="0"/>
              </a:rPr>
              <a:t>College Bound fix</a:t>
            </a:r>
          </a:p>
          <a:p>
            <a:pPr marL="1371600" lvl="2" indent="-457200">
              <a:lnSpc>
                <a:spcPct val="90000"/>
              </a:lnSpc>
              <a:spcBef>
                <a:spcPts val="500"/>
              </a:spcBef>
              <a:buFont typeface="Arial" panose="020B0604020202020204" pitchFamily="34" charset="0"/>
              <a:buChar char="•"/>
            </a:pPr>
            <a:r>
              <a:rPr lang="en-US" sz="2000" dirty="0">
                <a:solidFill>
                  <a:srgbClr val="005D5F"/>
                </a:solidFill>
                <a:latin typeface="Arial" panose="020B0604020202020204" pitchFamily="34" charset="0"/>
                <a:cs typeface="Arial" panose="020B0604020202020204" pitchFamily="34" charset="0"/>
              </a:rPr>
              <a:t>Career Connect Washington</a:t>
            </a:r>
          </a:p>
          <a:p>
            <a:pPr lvl="2">
              <a:lnSpc>
                <a:spcPct val="90000"/>
              </a:lnSpc>
              <a:spcBef>
                <a:spcPts val="500"/>
              </a:spcBef>
            </a:pPr>
            <a:endParaRPr lang="en-US" sz="2000" dirty="0">
              <a:solidFill>
                <a:srgbClr val="005D5F"/>
              </a:solidFill>
              <a:latin typeface="Arial" panose="020B0604020202020204" pitchFamily="34" charset="0"/>
              <a:cs typeface="Arial" panose="020B0604020202020204" pitchFamily="34" charset="0"/>
            </a:endParaRPr>
          </a:p>
          <a:p>
            <a:pPr marL="914400" lvl="1" indent="-457200">
              <a:lnSpc>
                <a:spcPct val="90000"/>
              </a:lnSpc>
              <a:spcBef>
                <a:spcPts val="500"/>
              </a:spcBef>
              <a:buFont typeface="Arial" panose="020B0604020202020204" pitchFamily="34" charset="0"/>
              <a:buChar char="•"/>
            </a:pPr>
            <a:r>
              <a:rPr lang="en-US" sz="2000" b="1" dirty="0">
                <a:solidFill>
                  <a:srgbClr val="005D5F"/>
                </a:solidFill>
                <a:latin typeface="Arial" panose="020B0604020202020204" pitchFamily="34" charset="0"/>
                <a:cs typeface="Arial" panose="020B0604020202020204" pitchFamily="34" charset="0"/>
              </a:rPr>
              <a:t>Washington Civil Rights Act (I-1000) </a:t>
            </a:r>
          </a:p>
        </p:txBody>
      </p:sp>
    </p:spTree>
    <p:extLst>
      <p:ext uri="{BB962C8B-B14F-4D97-AF65-F5344CB8AC3E}">
        <p14:creationId xmlns:p14="http://schemas.microsoft.com/office/powerpoint/2010/main" val="22697037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E0364D-F22D-4D55-A67F-7FE690D6ADFD}"/>
              </a:ext>
            </a:extLst>
          </p:cNvPr>
          <p:cNvSpPr txBox="1"/>
          <p:nvPr/>
        </p:nvSpPr>
        <p:spPr>
          <a:xfrm>
            <a:off x="390893" y="366491"/>
            <a:ext cx="91771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251"/>
                </a:solidFill>
                <a:effectLst/>
                <a:uLnTx/>
                <a:uFillTx/>
                <a:latin typeface="Arial" panose="020B0604020202020204" pitchFamily="34" charset="0"/>
                <a:ea typeface="+mn-ea"/>
                <a:cs typeface="Arial" panose="020B0604020202020204" pitchFamily="34" charset="0"/>
              </a:rPr>
              <a:t>2019 OTALKS</a:t>
            </a:r>
          </a:p>
        </p:txBody>
      </p:sp>
      <p:pic>
        <p:nvPicPr>
          <p:cNvPr id="5" name="Picture 4">
            <a:extLst>
              <a:ext uri="{FF2B5EF4-FFF2-40B4-BE49-F238E27FC236}">
                <a16:creationId xmlns:a16="http://schemas.microsoft.com/office/drawing/2014/main" id="{C885FEC5-F317-4B7D-861B-42D02FCF409D}"/>
              </a:ext>
            </a:extLst>
          </p:cNvPr>
          <p:cNvPicPr>
            <a:picLocks noChangeAspect="1"/>
          </p:cNvPicPr>
          <p:nvPr/>
        </p:nvPicPr>
        <p:blipFill>
          <a:blip r:embed="rId2"/>
          <a:stretch>
            <a:fillRect/>
          </a:stretch>
        </p:blipFill>
        <p:spPr>
          <a:xfrm>
            <a:off x="6679097" y="-1"/>
            <a:ext cx="5512904" cy="6876521"/>
          </a:xfrm>
          <a:prstGeom prst="rect">
            <a:avLst/>
          </a:prstGeom>
        </p:spPr>
      </p:pic>
      <p:sp>
        <p:nvSpPr>
          <p:cNvPr id="6" name="Rectangle 5">
            <a:extLst>
              <a:ext uri="{FF2B5EF4-FFF2-40B4-BE49-F238E27FC236}">
                <a16:creationId xmlns:a16="http://schemas.microsoft.com/office/drawing/2014/main" id="{E3935BDA-1A24-4FEE-8712-25556E83BF09}"/>
              </a:ext>
            </a:extLst>
          </p:cNvPr>
          <p:cNvSpPr/>
          <p:nvPr/>
        </p:nvSpPr>
        <p:spPr>
          <a:xfrm>
            <a:off x="172278" y="2214338"/>
            <a:ext cx="4770782" cy="2010807"/>
          </a:xfrm>
          <a:prstGeom prst="rect">
            <a:avLst/>
          </a:prstGeom>
        </p:spPr>
        <p:txBody>
          <a:bodyPr wrap="square">
            <a:spAutoFit/>
          </a:bodyPr>
          <a:lstStyle/>
          <a:p>
            <a:pPr marL="914400" lvl="1" indent="-457200">
              <a:lnSpc>
                <a:spcPct val="90000"/>
              </a:lnSpc>
              <a:spcBef>
                <a:spcPts val="500"/>
              </a:spcBef>
              <a:buFont typeface="Arial" panose="020B0604020202020204" pitchFamily="34" charset="0"/>
              <a:buChar char="•"/>
            </a:pPr>
            <a:r>
              <a:rPr lang="en-US" sz="2000" b="1" dirty="0">
                <a:solidFill>
                  <a:srgbClr val="005D5F"/>
                </a:solidFill>
                <a:latin typeface="Arial" panose="020B0604020202020204" pitchFamily="34" charset="0"/>
                <a:cs typeface="Arial" panose="020B0604020202020204" pitchFamily="34" charset="0"/>
              </a:rPr>
              <a:t>Goal</a:t>
            </a:r>
          </a:p>
          <a:p>
            <a:pPr marL="914400" lvl="1" indent="-457200">
              <a:lnSpc>
                <a:spcPct val="90000"/>
              </a:lnSpc>
              <a:spcBef>
                <a:spcPts val="500"/>
              </a:spcBef>
              <a:buFont typeface="Arial" panose="020B0604020202020204" pitchFamily="34" charset="0"/>
              <a:buChar char="•"/>
            </a:pPr>
            <a:r>
              <a:rPr lang="en-US" sz="2000" b="1" dirty="0">
                <a:solidFill>
                  <a:srgbClr val="005D5F"/>
                </a:solidFill>
                <a:latin typeface="Arial" panose="020B0604020202020204" pitchFamily="34" charset="0"/>
                <a:cs typeface="Arial" panose="020B0604020202020204" pitchFamily="34" charset="0"/>
              </a:rPr>
              <a:t>Theme</a:t>
            </a:r>
          </a:p>
          <a:p>
            <a:pPr marL="914400" lvl="1" indent="-457200">
              <a:lnSpc>
                <a:spcPct val="90000"/>
              </a:lnSpc>
              <a:spcBef>
                <a:spcPts val="500"/>
              </a:spcBef>
              <a:buFont typeface="Arial" panose="020B0604020202020204" pitchFamily="34" charset="0"/>
              <a:buChar char="•"/>
            </a:pPr>
            <a:r>
              <a:rPr lang="en-US" sz="2000" b="1" dirty="0">
                <a:solidFill>
                  <a:srgbClr val="005D5F"/>
                </a:solidFill>
                <a:latin typeface="Arial" panose="020B0604020202020204" pitchFamily="34" charset="0"/>
                <a:cs typeface="Arial" panose="020B0604020202020204" pitchFamily="34" charset="0"/>
              </a:rPr>
              <a:t>July 12, 2019</a:t>
            </a:r>
          </a:p>
          <a:p>
            <a:pPr marL="1371600" lvl="2" indent="-457200">
              <a:lnSpc>
                <a:spcPct val="90000"/>
              </a:lnSpc>
              <a:spcBef>
                <a:spcPts val="500"/>
              </a:spcBef>
              <a:buFont typeface="Arial" panose="020B0604020202020204" pitchFamily="34" charset="0"/>
              <a:buChar char="»"/>
            </a:pPr>
            <a:r>
              <a:rPr lang="en-US" sz="2000" dirty="0">
                <a:solidFill>
                  <a:srgbClr val="005D5F"/>
                </a:solidFill>
                <a:latin typeface="Arial" panose="020B0604020202020204" pitchFamily="34" charset="0"/>
                <a:cs typeface="Arial" panose="020B0604020202020204" pitchFamily="34" charset="0"/>
              </a:rPr>
              <a:t>Registration Open</a:t>
            </a:r>
          </a:p>
          <a:p>
            <a:pPr marL="1371600" lvl="2" indent="-457200">
              <a:lnSpc>
                <a:spcPct val="90000"/>
              </a:lnSpc>
              <a:spcBef>
                <a:spcPts val="500"/>
              </a:spcBef>
              <a:buFont typeface="Arial" panose="020B0604020202020204" pitchFamily="34" charset="0"/>
              <a:buChar char="»"/>
            </a:pPr>
            <a:r>
              <a:rPr lang="en-US" sz="2000" dirty="0">
                <a:solidFill>
                  <a:srgbClr val="005D5F"/>
                </a:solidFill>
                <a:latin typeface="Arial" panose="020B0604020202020204" pitchFamily="34" charset="0"/>
                <a:cs typeface="Arial" panose="020B0604020202020204" pitchFamily="34" charset="0"/>
              </a:rPr>
              <a:t>Save the Date Notices Emailed/Mailed</a:t>
            </a:r>
          </a:p>
        </p:txBody>
      </p:sp>
    </p:spTree>
    <p:extLst>
      <p:ext uri="{BB962C8B-B14F-4D97-AF65-F5344CB8AC3E}">
        <p14:creationId xmlns:p14="http://schemas.microsoft.com/office/powerpoint/2010/main" val="1070898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E0216-9231-45E7-A82D-53FC664DA429}"/>
              </a:ext>
            </a:extLst>
          </p:cNvPr>
          <p:cNvSpPr>
            <a:spLocks noGrp="1"/>
          </p:cNvSpPr>
          <p:nvPr>
            <p:ph type="title"/>
          </p:nvPr>
        </p:nvSpPr>
        <p:spPr/>
        <p:txBody>
          <a:bodyPr/>
          <a:lstStyle/>
          <a:p>
            <a:r>
              <a:rPr lang="en-US" dirty="0"/>
              <a:t>Reflection</a:t>
            </a:r>
          </a:p>
        </p:txBody>
      </p:sp>
      <p:pic>
        <p:nvPicPr>
          <p:cNvPr id="4" name="Content Placeholder 3">
            <a:extLst>
              <a:ext uri="{FF2B5EF4-FFF2-40B4-BE49-F238E27FC236}">
                <a16:creationId xmlns:a16="http://schemas.microsoft.com/office/drawing/2014/main" id="{FBFC72D7-F3DC-45E7-9A67-6AEC507A884A}"/>
              </a:ext>
            </a:extLst>
          </p:cNvPr>
          <p:cNvPicPr>
            <a:picLocks noGrp="1" noChangeAspect="1"/>
          </p:cNvPicPr>
          <p:nvPr>
            <p:ph idx="1"/>
          </p:nvPr>
        </p:nvPicPr>
        <p:blipFill>
          <a:blip r:embed="rId3"/>
          <a:stretch>
            <a:fillRect/>
          </a:stretch>
        </p:blipFill>
        <p:spPr>
          <a:xfrm>
            <a:off x="3313043" y="1573324"/>
            <a:ext cx="5565913" cy="3711352"/>
          </a:xfrm>
          <a:prstGeom prst="rect">
            <a:avLst/>
          </a:prstGeom>
        </p:spPr>
      </p:pic>
    </p:spTree>
    <p:extLst>
      <p:ext uri="{BB962C8B-B14F-4D97-AF65-F5344CB8AC3E}">
        <p14:creationId xmlns:p14="http://schemas.microsoft.com/office/powerpoint/2010/main" val="3766244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59F41A-6183-4707-994C-C9185C343828}"/>
              </a:ext>
            </a:extLst>
          </p:cNvPr>
          <p:cNvSpPr txBox="1"/>
          <p:nvPr/>
        </p:nvSpPr>
        <p:spPr>
          <a:xfrm>
            <a:off x="471896" y="3892566"/>
            <a:ext cx="785460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BOARD MEETING</a:t>
            </a:r>
            <a:br>
              <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JUNE 19, 2019</a:t>
            </a:r>
          </a:p>
        </p:txBody>
      </p:sp>
    </p:spTree>
    <p:extLst>
      <p:ext uri="{BB962C8B-B14F-4D97-AF65-F5344CB8AC3E}">
        <p14:creationId xmlns:p14="http://schemas.microsoft.com/office/powerpoint/2010/main" val="1906938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720C1-A4D7-154F-9699-C5F901441647}"/>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E7F033B-A9A8-4042-A995-9BFA96D503CC}"/>
              </a:ext>
            </a:extLst>
          </p:cNvPr>
          <p:cNvSpPr txBox="1"/>
          <p:nvPr/>
        </p:nvSpPr>
        <p:spPr>
          <a:xfrm>
            <a:off x="390893" y="366491"/>
            <a:ext cx="7854609"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BOARD DIRECTIVE</a:t>
            </a:r>
          </a:p>
        </p:txBody>
      </p:sp>
      <p:sp>
        <p:nvSpPr>
          <p:cNvPr id="4" name="TextBox 3">
            <a:extLst>
              <a:ext uri="{FF2B5EF4-FFF2-40B4-BE49-F238E27FC236}">
                <a16:creationId xmlns:a16="http://schemas.microsoft.com/office/drawing/2014/main" id="{C60ECF9F-050D-7B4A-9368-B673C22982BF}"/>
              </a:ext>
            </a:extLst>
          </p:cNvPr>
          <p:cNvSpPr txBox="1"/>
          <p:nvPr/>
        </p:nvSpPr>
        <p:spPr>
          <a:xfrm>
            <a:off x="390892" y="1719419"/>
            <a:ext cx="8041907" cy="22467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In spring 2017, the Board of Directors instructed the WSOS team to recommend the best use of available funds to grow the Baccalaureate Scholarship program. The options considered were to: 1) increase the scholarship amount per student; 2) increase the number of Scholars funded; or 3) grow program supports. In December 2017, the Board voted to use the funds for </a:t>
            </a:r>
            <a:r>
              <a:rPr kumimoji="0" lang="en-US" sz="2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program expansion </a:t>
            </a:r>
            <a:r>
              <a:rPr kumimoji="0" lang="en-US" sz="2000" b="0"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with specific focus on building a near-peer mentoring model.</a:t>
            </a:r>
          </a:p>
        </p:txBody>
      </p:sp>
    </p:spTree>
    <p:extLst>
      <p:ext uri="{BB962C8B-B14F-4D97-AF65-F5344CB8AC3E}">
        <p14:creationId xmlns:p14="http://schemas.microsoft.com/office/powerpoint/2010/main" val="3923573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720C1-A4D7-154F-9699-C5F901441647}"/>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8CC7206-C0A6-454A-A696-97F70AC7A0D9}"/>
              </a:ext>
            </a:extLst>
          </p:cNvPr>
          <p:cNvSpPr txBox="1"/>
          <p:nvPr/>
        </p:nvSpPr>
        <p:spPr>
          <a:xfrm>
            <a:off x="390893" y="366491"/>
            <a:ext cx="11282947"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5251"/>
                </a:solidFill>
                <a:effectLst/>
                <a:uLnTx/>
                <a:uFillTx/>
                <a:latin typeface="Helvetica Neue" panose="02000503000000020004" pitchFamily="2" charset="0"/>
                <a:ea typeface="+mn-ea"/>
                <a:cs typeface="+mn-cs"/>
              </a:rPr>
              <a:t>KEY ELEMENTS OF PROGRAM EXPANSION</a:t>
            </a:r>
            <a:endParaRPr kumimoji="0" lang="en-US" sz="4000" b="1"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endParaRPr>
          </a:p>
        </p:txBody>
      </p:sp>
      <p:sp>
        <p:nvSpPr>
          <p:cNvPr id="4" name="TextBox 3">
            <a:extLst>
              <a:ext uri="{FF2B5EF4-FFF2-40B4-BE49-F238E27FC236}">
                <a16:creationId xmlns:a16="http://schemas.microsoft.com/office/drawing/2014/main" id="{3E0DA660-069C-EA42-9694-EA6600C4DC63}"/>
              </a:ext>
            </a:extLst>
          </p:cNvPr>
          <p:cNvSpPr txBox="1"/>
          <p:nvPr/>
        </p:nvSpPr>
        <p:spPr>
          <a:xfrm>
            <a:off x="390893" y="1704031"/>
            <a:ext cx="6649987" cy="4524315"/>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Launch near-peer mentoring model with 2018-19 inaugural year of the </a:t>
            </a:r>
            <a:r>
              <a:rPr kumimoji="0" lang="en-US" sz="3200" b="1"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Scholar Lead</a:t>
            </a:r>
            <a:r>
              <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 program.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Expand industry mentoring model through 100% third-year participation in </a:t>
            </a:r>
            <a:r>
              <a:rPr kumimoji="0" lang="en-US" sz="3200" b="1"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Skills that Shine</a:t>
            </a:r>
            <a:r>
              <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a:t>
            </a:r>
            <a:endParaRPr kumimoji="0" lang="en-US" sz="20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endParaRPr>
          </a:p>
        </p:txBody>
      </p:sp>
      <p:pic>
        <p:nvPicPr>
          <p:cNvPr id="6" name="Picture 5">
            <a:extLst>
              <a:ext uri="{FF2B5EF4-FFF2-40B4-BE49-F238E27FC236}">
                <a16:creationId xmlns:a16="http://schemas.microsoft.com/office/drawing/2014/main" id="{295519F9-EC85-46CA-8E92-8247B08A4C04}"/>
              </a:ext>
            </a:extLst>
          </p:cNvPr>
          <p:cNvPicPr>
            <a:picLocks noChangeAspect="1"/>
          </p:cNvPicPr>
          <p:nvPr/>
        </p:nvPicPr>
        <p:blipFill>
          <a:blip r:embed="rId4"/>
          <a:stretch>
            <a:fillRect/>
          </a:stretch>
        </p:blipFill>
        <p:spPr>
          <a:xfrm>
            <a:off x="9328977" y="1440868"/>
            <a:ext cx="1708997" cy="1864360"/>
          </a:xfrm>
          <a:prstGeom prst="rect">
            <a:avLst/>
          </a:prstGeom>
        </p:spPr>
      </p:pic>
      <p:pic>
        <p:nvPicPr>
          <p:cNvPr id="7" name="Picture 6">
            <a:extLst>
              <a:ext uri="{FF2B5EF4-FFF2-40B4-BE49-F238E27FC236}">
                <a16:creationId xmlns:a16="http://schemas.microsoft.com/office/drawing/2014/main" id="{9E5F20F4-0C48-4487-A2DD-754882BCC504}"/>
              </a:ext>
            </a:extLst>
          </p:cNvPr>
          <p:cNvPicPr>
            <a:picLocks noChangeAspect="1"/>
          </p:cNvPicPr>
          <p:nvPr/>
        </p:nvPicPr>
        <p:blipFill>
          <a:blip r:embed="rId5"/>
          <a:stretch>
            <a:fillRect/>
          </a:stretch>
        </p:blipFill>
        <p:spPr>
          <a:xfrm>
            <a:off x="9328978" y="3429000"/>
            <a:ext cx="1708997" cy="1864360"/>
          </a:xfrm>
          <a:prstGeom prst="rect">
            <a:avLst/>
          </a:prstGeom>
        </p:spPr>
      </p:pic>
    </p:spTree>
    <p:extLst>
      <p:ext uri="{BB962C8B-B14F-4D97-AF65-F5344CB8AC3E}">
        <p14:creationId xmlns:p14="http://schemas.microsoft.com/office/powerpoint/2010/main" val="483008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720C1-A4D7-154F-9699-C5F90144164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8CC7206-C0A6-454A-A696-97F70AC7A0D9}"/>
              </a:ext>
            </a:extLst>
          </p:cNvPr>
          <p:cNvSpPr txBox="1"/>
          <p:nvPr/>
        </p:nvSpPr>
        <p:spPr>
          <a:xfrm>
            <a:off x="390893" y="366491"/>
            <a:ext cx="9423667"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SIGNATURE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Scholar Lead Near-Peer Mentoring</a:t>
            </a:r>
          </a:p>
        </p:txBody>
      </p:sp>
      <p:sp>
        <p:nvSpPr>
          <p:cNvPr id="4" name="TextBox 3">
            <a:extLst>
              <a:ext uri="{FF2B5EF4-FFF2-40B4-BE49-F238E27FC236}">
                <a16:creationId xmlns:a16="http://schemas.microsoft.com/office/drawing/2014/main" id="{3E0DA660-069C-EA42-9694-EA6600C4DC63}"/>
              </a:ext>
            </a:extLst>
          </p:cNvPr>
          <p:cNvSpPr txBox="1"/>
          <p:nvPr/>
        </p:nvSpPr>
        <p:spPr>
          <a:xfrm>
            <a:off x="1073711" y="2767280"/>
            <a:ext cx="7808227"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The </a:t>
            </a:r>
            <a:r>
              <a:rPr kumimoji="0" lang="en-US" sz="2000" b="1"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goal</a:t>
            </a:r>
            <a:r>
              <a:rPr kumimoji="0" lang="en-US" sz="20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 of the Scholar Lead program is </a:t>
            </a:r>
            <a:r>
              <a:rPr kumimoji="0" lang="en-US" sz="2000" b="1"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to leverage near-peer mentoring to improve persistence outcomes</a:t>
            </a:r>
            <a:r>
              <a:rPr kumimoji="0" lang="en-US" sz="20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 ensuring academic and social success for first- and second-year Scholars. </a:t>
            </a:r>
          </a:p>
        </p:txBody>
      </p:sp>
      <p:pic>
        <p:nvPicPr>
          <p:cNvPr id="6" name="Picture 5">
            <a:extLst>
              <a:ext uri="{FF2B5EF4-FFF2-40B4-BE49-F238E27FC236}">
                <a16:creationId xmlns:a16="http://schemas.microsoft.com/office/drawing/2014/main" id="{DE4F8CE8-5463-4A2F-984C-E2702E06EDAD}"/>
              </a:ext>
            </a:extLst>
          </p:cNvPr>
          <p:cNvPicPr>
            <a:picLocks noChangeAspect="1"/>
          </p:cNvPicPr>
          <p:nvPr/>
        </p:nvPicPr>
        <p:blipFill>
          <a:blip r:embed="rId3"/>
          <a:stretch>
            <a:fillRect/>
          </a:stretch>
        </p:blipFill>
        <p:spPr>
          <a:xfrm>
            <a:off x="8881938" y="2057400"/>
            <a:ext cx="2514600" cy="2743200"/>
          </a:xfrm>
          <a:prstGeom prst="rect">
            <a:avLst/>
          </a:prstGeom>
        </p:spPr>
      </p:pic>
    </p:spTree>
    <p:extLst>
      <p:ext uri="{BB962C8B-B14F-4D97-AF65-F5344CB8AC3E}">
        <p14:creationId xmlns:p14="http://schemas.microsoft.com/office/powerpoint/2010/main" val="106530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720C1-A4D7-154F-9699-C5F90144164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8CC7206-C0A6-454A-A696-97F70AC7A0D9}"/>
              </a:ext>
            </a:extLst>
          </p:cNvPr>
          <p:cNvSpPr txBox="1"/>
          <p:nvPr/>
        </p:nvSpPr>
        <p:spPr>
          <a:xfrm>
            <a:off x="390893" y="366491"/>
            <a:ext cx="11282947"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SCHOLAR LEAD PROGRAM ELEMENTS</a:t>
            </a:r>
          </a:p>
        </p:txBody>
      </p:sp>
      <p:sp>
        <p:nvSpPr>
          <p:cNvPr id="4" name="TextBox 3">
            <a:extLst>
              <a:ext uri="{FF2B5EF4-FFF2-40B4-BE49-F238E27FC236}">
                <a16:creationId xmlns:a16="http://schemas.microsoft.com/office/drawing/2014/main" id="{3E0DA660-069C-EA42-9694-EA6600C4DC63}"/>
              </a:ext>
            </a:extLst>
          </p:cNvPr>
          <p:cNvSpPr txBox="1"/>
          <p:nvPr/>
        </p:nvSpPr>
        <p:spPr>
          <a:xfrm>
            <a:off x="454526" y="1434726"/>
            <a:ext cx="11282947" cy="5001369"/>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Recruited </a:t>
            </a:r>
            <a:r>
              <a:rPr kumimoji="0" lang="en-US" sz="3200" b="1"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152</a:t>
            </a:r>
            <a:r>
              <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 Scholar Leads; </a:t>
            </a:r>
            <a:r>
              <a:rPr kumimoji="0" lang="en-US" sz="3200" b="1"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145</a:t>
            </a:r>
            <a:r>
              <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 retained in 2018-19</a:t>
            </a:r>
          </a:p>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Trained Scholar Leads at training events across the state (</a:t>
            </a:r>
            <a:r>
              <a:rPr kumimoji="0" lang="en-US" sz="3200" b="1"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Puget Sound, Pasco, Spokane, online</a:t>
            </a:r>
            <a:r>
              <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a:t>
            </a:r>
          </a:p>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Provided ongoing support to all Leads</a:t>
            </a:r>
          </a:p>
          <a:p>
            <a:pPr marL="800100" marR="0" lvl="1"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~35 </a:t>
            </a:r>
            <a:r>
              <a:rPr kumimoji="0" lang="en-US" sz="28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Leads per Advisor</a:t>
            </a:r>
          </a:p>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Leads provided ongoing support to all mentees</a:t>
            </a:r>
          </a:p>
          <a:p>
            <a:pPr marL="800100" marR="0" lvl="1"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a:t>
            </a:r>
            <a:r>
              <a:rPr kumimoji="0" lang="en-US" sz="2800" b="1"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15</a:t>
            </a:r>
            <a:r>
              <a:rPr kumimoji="0" lang="en-US" sz="28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 mentees per Lead</a:t>
            </a:r>
          </a:p>
          <a:p>
            <a:pPr marL="800100" marR="0" lvl="1"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&gt;16,000 </a:t>
            </a:r>
            <a:r>
              <a:rPr kumimoji="0" lang="en-US" sz="28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contacts made with mentees!</a:t>
            </a:r>
            <a:endPar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endParaRPr>
          </a:p>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Leads received total stipend of </a:t>
            </a:r>
            <a:r>
              <a:rPr kumimoji="0" lang="en-US" sz="3200" b="1"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$1,800</a:t>
            </a:r>
          </a:p>
        </p:txBody>
      </p:sp>
    </p:spTree>
    <p:extLst>
      <p:ext uri="{BB962C8B-B14F-4D97-AF65-F5344CB8AC3E}">
        <p14:creationId xmlns:p14="http://schemas.microsoft.com/office/powerpoint/2010/main" val="2556697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720C1-A4D7-154F-9699-C5F90144164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8CC7206-C0A6-454A-A696-97F70AC7A0D9}"/>
              </a:ext>
            </a:extLst>
          </p:cNvPr>
          <p:cNvSpPr txBox="1"/>
          <p:nvPr/>
        </p:nvSpPr>
        <p:spPr>
          <a:xfrm>
            <a:off x="390893" y="366491"/>
            <a:ext cx="9423667"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SIGNATURE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Skills that Shine Industry Mentoring</a:t>
            </a:r>
          </a:p>
        </p:txBody>
      </p:sp>
      <p:sp>
        <p:nvSpPr>
          <p:cNvPr id="4" name="TextBox 3">
            <a:extLst>
              <a:ext uri="{FF2B5EF4-FFF2-40B4-BE49-F238E27FC236}">
                <a16:creationId xmlns:a16="http://schemas.microsoft.com/office/drawing/2014/main" id="{3E0DA660-069C-EA42-9694-EA6600C4DC63}"/>
              </a:ext>
            </a:extLst>
          </p:cNvPr>
          <p:cNvSpPr txBox="1"/>
          <p:nvPr/>
        </p:nvSpPr>
        <p:spPr>
          <a:xfrm>
            <a:off x="1018140" y="2907767"/>
            <a:ext cx="755690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The </a:t>
            </a:r>
            <a:r>
              <a:rPr kumimoji="0" lang="en-US" sz="2000" b="1"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goal</a:t>
            </a:r>
            <a:r>
              <a:rPr kumimoji="0" lang="en-US" sz="20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 of the Skills that Shine program is </a:t>
            </a:r>
            <a:r>
              <a:rPr kumimoji="0" lang="en-US" sz="2000" b="1"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to leverage industry mentoring to enhance Scholars’ career readiness skills and network</a:t>
            </a:r>
            <a:r>
              <a:rPr kumimoji="0" lang="en-US" sz="20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 ensuring a smoother transition from college to career. </a:t>
            </a:r>
          </a:p>
        </p:txBody>
      </p:sp>
      <p:pic>
        <p:nvPicPr>
          <p:cNvPr id="6" name="Picture 5">
            <a:extLst>
              <a:ext uri="{FF2B5EF4-FFF2-40B4-BE49-F238E27FC236}">
                <a16:creationId xmlns:a16="http://schemas.microsoft.com/office/drawing/2014/main" id="{DB540A7B-F0A7-4CA2-8CC1-AF3136921B63}"/>
              </a:ext>
            </a:extLst>
          </p:cNvPr>
          <p:cNvPicPr>
            <a:picLocks noChangeAspect="1"/>
          </p:cNvPicPr>
          <p:nvPr/>
        </p:nvPicPr>
        <p:blipFill>
          <a:blip r:embed="rId3"/>
          <a:stretch>
            <a:fillRect/>
          </a:stretch>
        </p:blipFill>
        <p:spPr>
          <a:xfrm>
            <a:off x="8709218" y="1839642"/>
            <a:ext cx="2913822" cy="3178715"/>
          </a:xfrm>
          <a:prstGeom prst="rect">
            <a:avLst/>
          </a:prstGeom>
        </p:spPr>
      </p:pic>
    </p:spTree>
    <p:extLst>
      <p:ext uri="{BB962C8B-B14F-4D97-AF65-F5344CB8AC3E}">
        <p14:creationId xmlns:p14="http://schemas.microsoft.com/office/powerpoint/2010/main" val="3840266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720C1-A4D7-154F-9699-C5F901441647}"/>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8CC7206-C0A6-454A-A696-97F70AC7A0D9}"/>
              </a:ext>
            </a:extLst>
          </p:cNvPr>
          <p:cNvSpPr txBox="1"/>
          <p:nvPr/>
        </p:nvSpPr>
        <p:spPr>
          <a:xfrm>
            <a:off x="390893" y="366491"/>
            <a:ext cx="11282947"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SKILLS THAT SHINE PROGRAM ELEMENTS</a:t>
            </a:r>
          </a:p>
        </p:txBody>
      </p:sp>
      <p:sp>
        <p:nvSpPr>
          <p:cNvPr id="4" name="TextBox 3">
            <a:extLst>
              <a:ext uri="{FF2B5EF4-FFF2-40B4-BE49-F238E27FC236}">
                <a16:creationId xmlns:a16="http://schemas.microsoft.com/office/drawing/2014/main" id="{3E0DA660-069C-EA42-9694-EA6600C4DC63}"/>
              </a:ext>
            </a:extLst>
          </p:cNvPr>
          <p:cNvSpPr txBox="1"/>
          <p:nvPr/>
        </p:nvSpPr>
        <p:spPr>
          <a:xfrm>
            <a:off x="454526" y="1220703"/>
            <a:ext cx="11282947" cy="3431709"/>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Designed a proprietary matching platform</a:t>
            </a:r>
          </a:p>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Converted &amp; updated prior </a:t>
            </a:r>
            <a:r>
              <a:rPr kumimoji="0" lang="en-US" sz="3200" b="0" i="0" u="none" strike="noStrike" kern="1200" cap="none" spc="0" normalizeH="0" baseline="0" noProof="0" dirty="0" err="1">
                <a:ln>
                  <a:noFill/>
                </a:ln>
                <a:solidFill>
                  <a:srgbClr val="005251"/>
                </a:solidFill>
                <a:effectLst/>
                <a:uLnTx/>
                <a:uFillTx/>
                <a:latin typeface="Helvetica Neue" panose="02000503000000020004" pitchFamily="2" charset="0"/>
                <a:ea typeface="+mn-ea"/>
                <a:cs typeface="+mn-cs"/>
              </a:rPr>
              <a:t>StS</a:t>
            </a:r>
            <a:r>
              <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 curriculum to online platform</a:t>
            </a:r>
          </a:p>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Recruited </a:t>
            </a:r>
            <a:r>
              <a:rPr kumimoji="0" lang="en-US" sz="3200" b="1"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167</a:t>
            </a:r>
            <a:r>
              <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 mentors from </a:t>
            </a:r>
            <a:r>
              <a:rPr kumimoji="0" lang="en-US" sz="3200" b="1"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63</a:t>
            </a:r>
            <a:r>
              <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 companies</a:t>
            </a:r>
          </a:p>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208</a:t>
            </a:r>
            <a:r>
              <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 third-year Scholars received mentorship</a:t>
            </a:r>
          </a:p>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Provided ongoing support to all mentors &amp; mentees</a:t>
            </a:r>
          </a:p>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5251"/>
                </a:solidFill>
                <a:effectLst/>
                <a:uLnTx/>
                <a:uFillTx/>
                <a:latin typeface="Helvetica Neue" panose="02000503000000020004" pitchFamily="2" charset="0"/>
                <a:ea typeface="+mn-ea"/>
                <a:cs typeface="+mn-cs"/>
              </a:rPr>
              <a:t>Culminating networking celebration in Spokane &amp; Seattle</a:t>
            </a:r>
          </a:p>
        </p:txBody>
      </p:sp>
    </p:spTree>
    <p:extLst>
      <p:ext uri="{BB962C8B-B14F-4D97-AF65-F5344CB8AC3E}">
        <p14:creationId xmlns:p14="http://schemas.microsoft.com/office/powerpoint/2010/main" val="2557909550"/>
      </p:ext>
    </p:extLst>
  </p:cSld>
  <p:clrMapOvr>
    <a:masterClrMapping/>
  </p:clrMapOvr>
</p:sld>
</file>

<file path=ppt/theme/theme1.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ustom Design">
  <a:themeElements>
    <a:clrScheme name="WSOS Brand">
      <a:dk1>
        <a:srgbClr val="005D5F"/>
      </a:dk1>
      <a:lt1>
        <a:sysClr val="window" lastClr="FFFFFF"/>
      </a:lt1>
      <a:dk2>
        <a:srgbClr val="A0A2A6"/>
      </a:dk2>
      <a:lt2>
        <a:srgbClr val="0CBAB4"/>
      </a:lt2>
      <a:accent1>
        <a:srgbClr val="FEBF3B"/>
      </a:accent1>
      <a:accent2>
        <a:srgbClr val="34AFC8"/>
      </a:accent2>
      <a:accent3>
        <a:srgbClr val="A0D083"/>
      </a:accent3>
      <a:accent4>
        <a:srgbClr val="EE8F7C"/>
      </a:accent4>
      <a:accent5>
        <a:srgbClr val="5B9BD5"/>
      </a:accent5>
      <a:accent6>
        <a:srgbClr val="70AD47"/>
      </a:accent6>
      <a:hlink>
        <a:srgbClr val="0563C1"/>
      </a:hlink>
      <a:folHlink>
        <a:srgbClr val="954F72"/>
      </a:folHlink>
    </a:clrScheme>
    <a:fontScheme name="WSOS 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owerPoint Template New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62617 WSOS Board Deck Draft" id="{01459F75-00BA-4B8E-BF54-3C49CF7E4B27}" vid="{74DAF99E-D79F-470D-9189-A1E7934CB762}"/>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1330</TotalTime>
  <Words>2500</Words>
  <Application>Microsoft Office PowerPoint</Application>
  <PresentationFormat>Widescreen</PresentationFormat>
  <Paragraphs>607</Paragraphs>
  <Slides>38</Slides>
  <Notes>15</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38</vt:i4>
      </vt:variant>
    </vt:vector>
  </HeadingPairs>
  <TitlesOfParts>
    <vt:vector size="54" baseType="lpstr">
      <vt:lpstr>Arial</vt:lpstr>
      <vt:lpstr>Arial Black</vt:lpstr>
      <vt:lpstr>Calibri</vt:lpstr>
      <vt:lpstr>Calibri Light</vt:lpstr>
      <vt:lpstr>Helvetica</vt:lpstr>
      <vt:lpstr>Helvetica Neue</vt:lpstr>
      <vt:lpstr>Tahoma</vt:lpstr>
      <vt:lpstr>Times New Roman</vt:lpstr>
      <vt:lpstr>4_Custom Design</vt:lpstr>
      <vt:lpstr>Office Theme</vt:lpstr>
      <vt:lpstr>Custom Design</vt:lpstr>
      <vt:lpstr>1_Custom Design</vt:lpstr>
      <vt:lpstr>2_Custom Design</vt:lpstr>
      <vt:lpstr>3_Custom Design</vt:lpstr>
      <vt:lpstr>1_Office Theme</vt:lpstr>
      <vt:lpstr>PowerPoint Template New Logo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goal</vt:lpstr>
      <vt:lpstr>Career and technical scholarship</vt:lpstr>
      <vt:lpstr>Eligible programs</vt:lpstr>
      <vt:lpstr>Application</vt:lpstr>
      <vt:lpstr>CTS Applicant profile (preview)</vt:lpstr>
      <vt:lpstr>CTS Applicant profile (preview)</vt:lpstr>
      <vt:lpstr>Financial context</vt:lpstr>
      <vt:lpstr>Geographic context</vt:lpstr>
      <vt:lpstr>Academic context </vt:lpstr>
      <vt:lpstr>Selection goals</vt:lpstr>
      <vt:lpstr>CTS selection model</vt:lpstr>
      <vt:lpstr>PowerPoint Presentation</vt:lpstr>
      <vt:lpstr>PowerPoint Presentation</vt:lpstr>
      <vt:lpstr>WSOS Balance Sheet</vt:lpstr>
      <vt:lpstr>WSOS Balance Sheet</vt:lpstr>
      <vt:lpstr>WSOS Income Statement</vt:lpstr>
      <vt:lpstr>WSOS Income Statement</vt:lpstr>
      <vt:lpstr>WSOS Cash Flow</vt:lpstr>
      <vt:lpstr>WSOS Cash Flow</vt:lpstr>
      <vt:lpstr>PowerPoint Presentation</vt:lpstr>
      <vt:lpstr>PowerPoint Presentation</vt:lpstr>
      <vt:lpstr>PowerPoint Presentation</vt:lpstr>
      <vt:lpstr>PowerPoint Presentation</vt:lpstr>
      <vt:lpstr>PowerPoint Presentation</vt:lpstr>
      <vt:lpstr>Reflection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Darany</dc:creator>
  <cp:lastModifiedBy>Naria Santa Lucia</cp:lastModifiedBy>
  <cp:revision>20</cp:revision>
  <dcterms:created xsi:type="dcterms:W3CDTF">2019-06-04T17:42:00Z</dcterms:created>
  <dcterms:modified xsi:type="dcterms:W3CDTF">2019-06-18T21:47:28Z</dcterms:modified>
</cp:coreProperties>
</file>